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embeddings/oleObject2.bin" ContentType="application/vnd.openxmlformats-officedocument.oleObject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embeddings/oleObject3.bin" ContentType="application/vnd.openxmlformats-officedocument.oleObject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embeddings/oleObject4.bin" ContentType="application/vnd.openxmlformats-officedocument.oleObject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embeddings/oleObject5.bin" ContentType="application/vnd.openxmlformats-officedocument.oleObject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embeddings/oleObject6.bin" ContentType="application/vnd.openxmlformats-officedocument.oleObject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embeddings/oleObject7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notesSlides/notesSlide26.xml" ContentType="application/vnd.openxmlformats-officedocument.presentationml.notesSlide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notesSlides/notesSlide27.xml" ContentType="application/vnd.openxmlformats-officedocument.presentationml.notesSlide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charts/chart9.xml" ContentType="application/vnd.openxmlformats-officedocument.drawingml.chart+xml"/>
  <Override PartName="/ppt/notesSlides/notesSlide28.xml" ContentType="application/vnd.openxmlformats-officedocument.presentationml.notesSlide+xml"/>
  <Override PartName="/ppt/charts/chart10.xml" ContentType="application/vnd.openxmlformats-officedocument.drawingml.chart+xml"/>
  <Override PartName="/ppt/drawings/drawing5.xml" ContentType="application/vnd.openxmlformats-officedocument.drawingml.chartshapes+xml"/>
  <Override PartName="/ppt/charts/chart11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12.xml" ContentType="application/vnd.openxmlformats-officedocument.drawingml.chart+xml"/>
  <Override PartName="/ppt/notesSlides/notesSlide39.xml" ContentType="application/vnd.openxmlformats-officedocument.presentationml.notesSlide+xml"/>
  <Override PartName="/ppt/charts/chart13.xml" ContentType="application/vnd.openxmlformats-officedocument.drawingml.chart+xml"/>
  <Override PartName="/ppt/notesSlides/notesSlide40.xml" ContentType="application/vnd.openxmlformats-officedocument.presentationml.notesSl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charts/chart16.xml" ContentType="application/vnd.openxmlformats-officedocument.drawingml.chart+xml"/>
  <Override PartName="/ppt/drawings/drawing6.xml" ContentType="application/vnd.openxmlformats-officedocument.drawingml.chartshapes+xml"/>
  <Override PartName="/ppt/notesSlides/notesSlide43.xml" ContentType="application/vnd.openxmlformats-officedocument.presentationml.notesSlide+xml"/>
  <Override PartName="/ppt/charts/chart17.xml" ContentType="application/vnd.openxmlformats-officedocument.drawingml.chart+xml"/>
  <Override PartName="/ppt/notesSlides/notesSlide44.xml" ContentType="application/vnd.openxmlformats-officedocument.presentationml.notesSlide+xml"/>
  <Override PartName="/ppt/charts/chart18.xml" ContentType="application/vnd.openxmlformats-officedocument.drawingml.chart+xml"/>
  <Override PartName="/ppt/drawings/drawing7.xml" ContentType="application/vnd.openxmlformats-officedocument.drawingml.chartshapes+xml"/>
  <Override PartName="/ppt/notesSlides/notesSlide45.xml" ContentType="application/vnd.openxmlformats-officedocument.presentationml.notesSlide+xml"/>
  <Override PartName="/ppt/charts/chart1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  <p:sldMasterId id="2147483708" r:id="rId4"/>
    <p:sldMasterId id="2147483720" r:id="rId5"/>
    <p:sldMasterId id="2147483732" r:id="rId6"/>
  </p:sldMasterIdLst>
  <p:notesMasterIdLst>
    <p:notesMasterId r:id="rId75"/>
  </p:notesMasterIdLst>
  <p:handoutMasterIdLst>
    <p:handoutMasterId r:id="rId76"/>
  </p:handoutMasterIdLst>
  <p:sldIdLst>
    <p:sldId id="256" r:id="rId7"/>
    <p:sldId id="335" r:id="rId8"/>
    <p:sldId id="286" r:id="rId9"/>
    <p:sldId id="336" r:id="rId10"/>
    <p:sldId id="261" r:id="rId11"/>
    <p:sldId id="459" r:id="rId12"/>
    <p:sldId id="381" r:id="rId13"/>
    <p:sldId id="339" r:id="rId14"/>
    <p:sldId id="377" r:id="rId15"/>
    <p:sldId id="405" r:id="rId16"/>
    <p:sldId id="451" r:id="rId17"/>
    <p:sldId id="505" r:id="rId18"/>
    <p:sldId id="481" r:id="rId19"/>
    <p:sldId id="482" r:id="rId20"/>
    <p:sldId id="483" r:id="rId21"/>
    <p:sldId id="484" r:id="rId22"/>
    <p:sldId id="418" r:id="rId23"/>
    <p:sldId id="445" r:id="rId24"/>
    <p:sldId id="421" r:id="rId25"/>
    <p:sldId id="422" r:id="rId26"/>
    <p:sldId id="504" r:id="rId27"/>
    <p:sldId id="297" r:id="rId28"/>
    <p:sldId id="412" r:id="rId29"/>
    <p:sldId id="492" r:id="rId30"/>
    <p:sldId id="493" r:id="rId31"/>
    <p:sldId id="494" r:id="rId32"/>
    <p:sldId id="495" r:id="rId33"/>
    <p:sldId id="469" r:id="rId34"/>
    <p:sldId id="477" r:id="rId35"/>
    <p:sldId id="478" r:id="rId36"/>
    <p:sldId id="479" r:id="rId37"/>
    <p:sldId id="470" r:id="rId38"/>
    <p:sldId id="473" r:id="rId39"/>
    <p:sldId id="474" r:id="rId40"/>
    <p:sldId id="475" r:id="rId41"/>
    <p:sldId id="368" r:id="rId42"/>
    <p:sldId id="371" r:id="rId43"/>
    <p:sldId id="374" r:id="rId44"/>
    <p:sldId id="380" r:id="rId45"/>
    <p:sldId id="292" r:id="rId46"/>
    <p:sldId id="403" r:id="rId47"/>
    <p:sldId id="341" r:id="rId48"/>
    <p:sldId id="502" r:id="rId49"/>
    <p:sldId id="298" r:id="rId50"/>
    <p:sldId id="414" r:id="rId51"/>
    <p:sldId id="496" r:id="rId52"/>
    <p:sldId id="497" r:id="rId53"/>
    <p:sldId id="498" r:id="rId54"/>
    <p:sldId id="499" r:id="rId55"/>
    <p:sldId id="467" r:id="rId56"/>
    <p:sldId id="485" r:id="rId57"/>
    <p:sldId id="486" r:id="rId58"/>
    <p:sldId id="487" r:id="rId59"/>
    <p:sldId id="468" r:id="rId60"/>
    <p:sldId id="489" r:id="rId61"/>
    <p:sldId id="490" r:id="rId62"/>
    <p:sldId id="491" r:id="rId63"/>
    <p:sldId id="432" r:id="rId64"/>
    <p:sldId id="444" r:id="rId65"/>
    <p:sldId id="433" r:id="rId66"/>
    <p:sldId id="434" r:id="rId67"/>
    <p:sldId id="435" r:id="rId68"/>
    <p:sldId id="436" r:id="rId69"/>
    <p:sldId id="464" r:id="rId70"/>
    <p:sldId id="438" r:id="rId71"/>
    <p:sldId id="501" r:id="rId72"/>
    <p:sldId id="500" r:id="rId73"/>
    <p:sldId id="472" r:id="rId7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C0F6"/>
    <a:srgbClr val="FFFF00"/>
    <a:srgbClr val="FFFF99"/>
    <a:srgbClr val="10248A"/>
    <a:srgbClr val="F8B5AE"/>
    <a:srgbClr val="F8B5D8"/>
    <a:srgbClr val="285130"/>
    <a:srgbClr val="50A260"/>
    <a:srgbClr val="98002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9" autoAdjust="0"/>
    <p:restoredTop sz="97312" autoAdjust="0"/>
  </p:normalViewPr>
  <p:slideViewPr>
    <p:cSldViewPr snapToGrid="0">
      <p:cViewPr>
        <p:scale>
          <a:sx n="80" d="100"/>
          <a:sy n="80" d="100"/>
        </p:scale>
        <p:origin x="-59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63" Type="http://schemas.openxmlformats.org/officeDocument/2006/relationships/slide" Target="slides/slide57.xml"/><Relationship Id="rId64" Type="http://schemas.openxmlformats.org/officeDocument/2006/relationships/slide" Target="slides/slide58.xml"/><Relationship Id="rId65" Type="http://schemas.openxmlformats.org/officeDocument/2006/relationships/slide" Target="slides/slide59.xml"/><Relationship Id="rId66" Type="http://schemas.openxmlformats.org/officeDocument/2006/relationships/slide" Target="slides/slide60.xml"/><Relationship Id="rId67" Type="http://schemas.openxmlformats.org/officeDocument/2006/relationships/slide" Target="slides/slide61.xml"/><Relationship Id="rId68" Type="http://schemas.openxmlformats.org/officeDocument/2006/relationships/slide" Target="slides/slide62.xml"/><Relationship Id="rId69" Type="http://schemas.openxmlformats.org/officeDocument/2006/relationships/slide" Target="slides/slide63.xml"/><Relationship Id="rId50" Type="http://schemas.openxmlformats.org/officeDocument/2006/relationships/slide" Target="slides/slide44.xml"/><Relationship Id="rId51" Type="http://schemas.openxmlformats.org/officeDocument/2006/relationships/slide" Target="slides/slide45.xml"/><Relationship Id="rId52" Type="http://schemas.openxmlformats.org/officeDocument/2006/relationships/slide" Target="slides/slide46.xml"/><Relationship Id="rId53" Type="http://schemas.openxmlformats.org/officeDocument/2006/relationships/slide" Target="slides/slide47.xml"/><Relationship Id="rId54" Type="http://schemas.openxmlformats.org/officeDocument/2006/relationships/slide" Target="slides/slide48.xml"/><Relationship Id="rId55" Type="http://schemas.openxmlformats.org/officeDocument/2006/relationships/slide" Target="slides/slide49.xml"/><Relationship Id="rId56" Type="http://schemas.openxmlformats.org/officeDocument/2006/relationships/slide" Target="slides/slide50.xml"/><Relationship Id="rId57" Type="http://schemas.openxmlformats.org/officeDocument/2006/relationships/slide" Target="slides/slide51.xml"/><Relationship Id="rId58" Type="http://schemas.openxmlformats.org/officeDocument/2006/relationships/slide" Target="slides/slide52.xml"/><Relationship Id="rId59" Type="http://schemas.openxmlformats.org/officeDocument/2006/relationships/slide" Target="slides/slide53.xml"/><Relationship Id="rId40" Type="http://schemas.openxmlformats.org/officeDocument/2006/relationships/slide" Target="slides/slide34.xml"/><Relationship Id="rId41" Type="http://schemas.openxmlformats.org/officeDocument/2006/relationships/slide" Target="slides/slide35.xml"/><Relationship Id="rId42" Type="http://schemas.openxmlformats.org/officeDocument/2006/relationships/slide" Target="slides/slide36.xml"/><Relationship Id="rId43" Type="http://schemas.openxmlformats.org/officeDocument/2006/relationships/slide" Target="slides/slide37.xml"/><Relationship Id="rId44" Type="http://schemas.openxmlformats.org/officeDocument/2006/relationships/slide" Target="slides/slide38.xml"/><Relationship Id="rId45" Type="http://schemas.openxmlformats.org/officeDocument/2006/relationships/slide" Target="slides/slide39.xml"/><Relationship Id="rId46" Type="http://schemas.openxmlformats.org/officeDocument/2006/relationships/slide" Target="slides/slide40.xml"/><Relationship Id="rId47" Type="http://schemas.openxmlformats.org/officeDocument/2006/relationships/slide" Target="slides/slide41.xml"/><Relationship Id="rId48" Type="http://schemas.openxmlformats.org/officeDocument/2006/relationships/slide" Target="slides/slide42.xml"/><Relationship Id="rId49" Type="http://schemas.openxmlformats.org/officeDocument/2006/relationships/slide" Target="slides/slide43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Relationship Id="rId37" Type="http://schemas.openxmlformats.org/officeDocument/2006/relationships/slide" Target="slides/slide31.xml"/><Relationship Id="rId38" Type="http://schemas.openxmlformats.org/officeDocument/2006/relationships/slide" Target="slides/slide32.xml"/><Relationship Id="rId39" Type="http://schemas.openxmlformats.org/officeDocument/2006/relationships/slide" Target="slides/slide33.xml"/><Relationship Id="rId80" Type="http://schemas.openxmlformats.org/officeDocument/2006/relationships/theme" Target="theme/theme1.xml"/><Relationship Id="rId81" Type="http://schemas.openxmlformats.org/officeDocument/2006/relationships/tableStyles" Target="tableStyles.xml"/><Relationship Id="rId70" Type="http://schemas.openxmlformats.org/officeDocument/2006/relationships/slide" Target="slides/slide64.xml"/><Relationship Id="rId71" Type="http://schemas.openxmlformats.org/officeDocument/2006/relationships/slide" Target="slides/slide65.xml"/><Relationship Id="rId72" Type="http://schemas.openxmlformats.org/officeDocument/2006/relationships/slide" Target="slides/slide66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73" Type="http://schemas.openxmlformats.org/officeDocument/2006/relationships/slide" Target="slides/slide67.xml"/><Relationship Id="rId74" Type="http://schemas.openxmlformats.org/officeDocument/2006/relationships/slide" Target="slides/slide68.xml"/><Relationship Id="rId75" Type="http://schemas.openxmlformats.org/officeDocument/2006/relationships/notesMaster" Target="notesMasters/notesMaster1.xml"/><Relationship Id="rId76" Type="http://schemas.openxmlformats.org/officeDocument/2006/relationships/handoutMaster" Target="handoutMasters/handoutMaster1.xml"/><Relationship Id="rId77" Type="http://schemas.openxmlformats.org/officeDocument/2006/relationships/printerSettings" Target="printerSettings/printerSettings1.bin"/><Relationship Id="rId78" Type="http://schemas.openxmlformats.org/officeDocument/2006/relationships/presProps" Target="presProps.xml"/><Relationship Id="rId79" Type="http://schemas.openxmlformats.org/officeDocument/2006/relationships/viewProps" Target="viewProps.xml"/><Relationship Id="rId60" Type="http://schemas.openxmlformats.org/officeDocument/2006/relationships/slide" Target="slides/slide54.xml"/><Relationship Id="rId61" Type="http://schemas.openxmlformats.org/officeDocument/2006/relationships/slide" Target="slides/slide55.xml"/><Relationship Id="rId62" Type="http://schemas.openxmlformats.org/officeDocument/2006/relationships/slide" Target="slides/slide56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5.xlsx"/><Relationship Id="rId2" Type="http://schemas.openxmlformats.org/officeDocument/2006/relationships/chartUserShapes" Target="../drawings/drawing5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6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\\dc2fs\work\5.2_main\TIMSS\TIMSS%202011\Release%20materials\Presentation%20graphics\Change%20in%20average%20scores_11-5-12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7.xlsx"/><Relationship Id="rId2" Type="http://schemas.openxmlformats.org/officeDocument/2006/relationships/chartUserShapes" Target="../drawings/drawing6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8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9.xlsx"/><Relationship Id="rId2" Type="http://schemas.openxmlformats.org/officeDocument/2006/relationships/chartUserShapes" Target="../drawings/drawing7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dc2fs\work\5.2_main\TIMSS\TIMSS%202011\Release%20materials\Presentation%20graphics\Change%20in%20average%20scores_11-5-1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Relationship Id="rId2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Relationship Id="rId2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dballard\Desktop\PIRLS-TIMSS%20PPT\Change%20in%20average%20scores_11-26-12.xlsx" TargetMode="External"/><Relationship Id="rId2" Type="http://schemas.openxmlformats.org/officeDocument/2006/relationships/chartUserShapes" Target="../drawings/drawing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dc2fs\work\5.2_main\TIMSS\TIMSS%202011\Release%20materials\Presentation%20graphics\Change%20in%20average%20scores_11-5-12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Relationship Id="rId2" Type="http://schemas.openxmlformats.org/officeDocument/2006/relationships/chartUserShapes" Target="../drawings/drawing4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7"/>
          <c:y val="0.0134487631530633"/>
          <c:w val="0.776492091762234"/>
          <c:h val="0.875830537899677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98002D"/>
            </a:solidFill>
            <a:ln>
              <a:solidFill>
                <a:srgbClr val="98002D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/>
                      <a:t>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16*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8*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18*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12*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/>
                      <a:t>9*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6*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/>
                      <a:t>9*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/>
                      <a:t>17*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/>
                      <a:t>35*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/>
                      <a:t>36*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/>
                      <a:t>24*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Reading Sep'!$D$4:$D$16</c:f>
              <c:strCache>
                <c:ptCount val="13"/>
                <c:pt idx="0">
                  <c:v>Hong Kong-CHN</c:v>
                </c:pt>
                <c:pt idx="1">
                  <c:v>Singapore</c:v>
                </c:pt>
                <c:pt idx="2">
                  <c:v>UNITED STATES</c:v>
                </c:pt>
                <c:pt idx="3">
                  <c:v>Denmark</c:v>
                </c:pt>
                <c:pt idx="4">
                  <c:v>Chinese Taipei-CHN</c:v>
                </c:pt>
                <c:pt idx="5">
                  <c:v>England-GBR</c:v>
                </c:pt>
                <c:pt idx="6">
                  <c:v>Slovenia</c:v>
                </c:pt>
                <c:pt idx="7">
                  <c:v>Poland</c:v>
                </c:pt>
                <c:pt idx="8">
                  <c:v>Norway</c:v>
                </c:pt>
                <c:pt idx="9">
                  <c:v>Georgia</c:v>
                </c:pt>
                <c:pt idx="10">
                  <c:v>Trinidad and Tobago</c:v>
                </c:pt>
                <c:pt idx="11">
                  <c:v>Iran, Islamic Rep. of</c:v>
                </c:pt>
                <c:pt idx="12">
                  <c:v>Indonesia</c:v>
                </c:pt>
              </c:strCache>
            </c:strRef>
          </c:cat>
          <c:val>
            <c:numRef>
              <c:f>'G4 Reading Sep'!$E$4:$E$16</c:f>
              <c:numCache>
                <c:formatCode>General</c:formatCode>
                <c:ptCount val="13"/>
                <c:pt idx="0">
                  <c:v>7.0</c:v>
                </c:pt>
                <c:pt idx="1">
                  <c:v>9.0</c:v>
                </c:pt>
                <c:pt idx="2">
                  <c:v>16.0</c:v>
                </c:pt>
                <c:pt idx="3">
                  <c:v>8.0</c:v>
                </c:pt>
                <c:pt idx="4">
                  <c:v>18.0</c:v>
                </c:pt>
                <c:pt idx="5">
                  <c:v>12.0</c:v>
                </c:pt>
                <c:pt idx="6">
                  <c:v>9.0</c:v>
                </c:pt>
                <c:pt idx="7">
                  <c:v>6.0</c:v>
                </c:pt>
                <c:pt idx="8">
                  <c:v>9.0</c:v>
                </c:pt>
                <c:pt idx="9">
                  <c:v>17.0</c:v>
                </c:pt>
                <c:pt idx="10">
                  <c:v>35.0</c:v>
                </c:pt>
                <c:pt idx="11">
                  <c:v>36.0</c:v>
                </c:pt>
                <c:pt idx="12">
                  <c:v>24.0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09774248"/>
        <c:axId val="2109771288"/>
      </c:barChart>
      <c:catAx>
        <c:axId val="2109774248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2109771288"/>
        <c:crosses val="autoZero"/>
        <c:auto val="1"/>
        <c:lblAlgn val="ctr"/>
        <c:lblOffset val="100"/>
        <c:noMultiLvlLbl val="0"/>
      </c:catAx>
      <c:valAx>
        <c:axId val="2109771288"/>
        <c:scaling>
          <c:orientation val="minMax"/>
          <c:max val="40.0"/>
          <c:min val="-20.0"/>
        </c:scaling>
        <c:delete val="0"/>
        <c:axPos val="b"/>
        <c:numFmt formatCode="General" sourceLinked="1"/>
        <c:majorTickMark val="out"/>
        <c:minorTickMark val="none"/>
        <c:tickLblPos val="nextTo"/>
        <c:crossAx val="2109774248"/>
        <c:crosses val="max"/>
        <c:crossBetween val="between"/>
        <c:majorUnit val="10.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1"/>
          <c:y val="0.11192125984252"/>
          <c:w val="0.871741396908726"/>
          <c:h val="0.7397741688538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96B3F4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92.0</c:v>
                </c:pt>
                <c:pt idx="1">
                  <c:v>68.0</c:v>
                </c:pt>
                <c:pt idx="2">
                  <c:v>30.0</c:v>
                </c:pt>
                <c:pt idx="3">
                  <c:v>7.0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10248A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75.0</c:v>
                </c:pt>
                <c:pt idx="1">
                  <c:v>46.0</c:v>
                </c:pt>
                <c:pt idx="2">
                  <c:v>17.0</c:v>
                </c:pt>
                <c:pt idx="3">
                  <c:v>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0259144"/>
        <c:axId val="2120253336"/>
      </c:barChart>
      <c:catAx>
        <c:axId val="21202591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0" dirty="0" smtClean="0">
                    <a:latin typeface="Arial" pitchFamily="34" charset="0"/>
                    <a:cs typeface="Arial" pitchFamily="34" charset="0"/>
                  </a:rPr>
                  <a:t>Benchmark</a:t>
                </a:r>
                <a:endParaRPr lang="en-US" sz="1200" b="0" dirty="0">
                  <a:latin typeface="Arial" pitchFamily="34" charset="0"/>
                  <a:cs typeface="Arial" pitchFamily="34" charset="0"/>
                </a:endParaRP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20253336"/>
        <c:crosses val="autoZero"/>
        <c:auto val="1"/>
        <c:lblAlgn val="ctr"/>
        <c:lblOffset val="100"/>
        <c:noMultiLvlLbl val="0"/>
      </c:catAx>
      <c:valAx>
        <c:axId val="21202533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2025914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41503984299256"/>
          <c:y val="0.204613173353331"/>
          <c:w val="0.425309112176195"/>
          <c:h val="0.143938320209974"/>
        </c:manualLayout>
      </c:layout>
      <c:overlay val="1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"/>
          <c:y val="0.0371517027863778"/>
          <c:w val="0.731332645919258"/>
          <c:h val="0.81584038106347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6B3F4"/>
            </a:solidFill>
          </c:spPr>
          <c:invertIfNegative val="0"/>
          <c:dPt>
            <c:idx val="8"/>
            <c:invertIfNegative val="0"/>
            <c:bubble3D val="0"/>
            <c:spPr>
              <a:solidFill>
                <a:srgbClr val="96B3F4"/>
              </a:solidFill>
              <a:ln>
                <a:noFill/>
              </a:ln>
            </c:spPr>
          </c:dPt>
          <c:dPt>
            <c:idx val="14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5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6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7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8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19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0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1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2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3"/>
            <c:invertIfNegative val="0"/>
            <c:bubble3D val="0"/>
            <c:spPr>
              <a:solidFill>
                <a:srgbClr val="10248A"/>
              </a:solidFill>
            </c:spPr>
          </c:dPt>
          <c:dPt>
            <c:idx val="24"/>
            <c:invertIfNegative val="0"/>
            <c:bubble3D val="0"/>
            <c:spPr>
              <a:solidFill>
                <a:srgbClr val="10248A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Sheet1!$A$2:$A$26</c:f>
              <c:strCache>
                <c:ptCount val="25"/>
                <c:pt idx="0">
                  <c:v>California-USA</c:v>
                </c:pt>
                <c:pt idx="1">
                  <c:v>Dubai-UAE</c:v>
                </c:pt>
                <c:pt idx="2">
                  <c:v>New Zealand</c:v>
                </c:pt>
                <c:pt idx="3">
                  <c:v>Lithuania</c:v>
                </c:pt>
                <c:pt idx="4">
                  <c:v>Romania</c:v>
                </c:pt>
                <c:pt idx="5">
                  <c:v>Quebec-CAN </c:v>
                </c:pt>
                <c:pt idx="6">
                  <c:v>UNITED STATES</c:v>
                </c:pt>
                <c:pt idx="7">
                  <c:v>Indiana-USA</c:v>
                </c:pt>
                <c:pt idx="8">
                  <c:v>Turkey</c:v>
                </c:pt>
                <c:pt idx="9">
                  <c:v>Hungary</c:v>
                </c:pt>
                <c:pt idx="10">
                  <c:v>Colorado-USA</c:v>
                </c:pt>
                <c:pt idx="11">
                  <c:v>Florida-USA</c:v>
                </c:pt>
                <c:pt idx="12">
                  <c:v>England-GBR</c:v>
                </c:pt>
                <c:pt idx="13">
                  <c:v>Australia</c:v>
                </c:pt>
                <c:pt idx="14">
                  <c:v>Connecticut-USA</c:v>
                </c:pt>
                <c:pt idx="15">
                  <c:v>Israel</c:v>
                </c:pt>
                <c:pt idx="16">
                  <c:v>Minnesota-USA</c:v>
                </c:pt>
                <c:pt idx="17">
                  <c:v>North Carolina-USA</c:v>
                </c:pt>
                <c:pt idx="18">
                  <c:v>Russian Federation</c:v>
                </c:pt>
                <c:pt idx="19">
                  <c:v>Massachusetts-USA</c:v>
                </c:pt>
                <c:pt idx="20">
                  <c:v>Japan</c:v>
                </c:pt>
                <c:pt idx="21">
                  <c:v>Hong Kong-CHN</c:v>
                </c:pt>
                <c:pt idx="22">
                  <c:v>Korea, Rep. of</c:v>
                </c:pt>
                <c:pt idx="23">
                  <c:v>Singapore</c:v>
                </c:pt>
                <c:pt idx="24">
                  <c:v>Chinese Taipei-CHN</c:v>
                </c:pt>
              </c:strCache>
            </c:strRef>
          </c:cat>
          <c:val>
            <c:numRef>
              <c:f>Sheet1!$B$2:$B$26</c:f>
              <c:numCache>
                <c:formatCode>0</c:formatCode>
                <c:ptCount val="25"/>
                <c:pt idx="0">
                  <c:v>4.81727</c:v>
                </c:pt>
                <c:pt idx="1">
                  <c:v>4.83158</c:v>
                </c:pt>
                <c:pt idx="2">
                  <c:v>4.931020000000003</c:v>
                </c:pt>
                <c:pt idx="3">
                  <c:v>5.02727</c:v>
                </c:pt>
                <c:pt idx="4">
                  <c:v>5.09562</c:v>
                </c:pt>
                <c:pt idx="5">
                  <c:v>5.628849999999996</c:v>
                </c:pt>
                <c:pt idx="6">
                  <c:v>6.545589999999996</c:v>
                </c:pt>
                <c:pt idx="7">
                  <c:v>6.98248</c:v>
                </c:pt>
                <c:pt idx="8">
                  <c:v>7.096989999999996</c:v>
                </c:pt>
                <c:pt idx="9">
                  <c:v>7.694579999999995</c:v>
                </c:pt>
                <c:pt idx="10">
                  <c:v>7.69984</c:v>
                </c:pt>
                <c:pt idx="11">
                  <c:v>7.91812</c:v>
                </c:pt>
                <c:pt idx="12">
                  <c:v>8.037850000000001</c:v>
                </c:pt>
                <c:pt idx="13">
                  <c:v>8.67825</c:v>
                </c:pt>
                <c:pt idx="14">
                  <c:v>10.1697</c:v>
                </c:pt>
                <c:pt idx="15">
                  <c:v>12.46550000000001</c:v>
                </c:pt>
                <c:pt idx="16">
                  <c:v>13.07305</c:v>
                </c:pt>
                <c:pt idx="17">
                  <c:v>13.75016</c:v>
                </c:pt>
                <c:pt idx="18">
                  <c:v>14.22233</c:v>
                </c:pt>
                <c:pt idx="19">
                  <c:v>19.26334999999997</c:v>
                </c:pt>
                <c:pt idx="20">
                  <c:v>26.92300999999998</c:v>
                </c:pt>
                <c:pt idx="21">
                  <c:v>34.40988</c:v>
                </c:pt>
                <c:pt idx="22">
                  <c:v>47.07923</c:v>
                </c:pt>
                <c:pt idx="23">
                  <c:v>47.63599000000002</c:v>
                </c:pt>
                <c:pt idx="24">
                  <c:v>49.36394000000001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0310072"/>
        <c:axId val="2120307048"/>
      </c:barChart>
      <c:catAx>
        <c:axId val="212031007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120307048"/>
        <c:crosses val="autoZero"/>
        <c:auto val="1"/>
        <c:lblAlgn val="ctr"/>
        <c:lblOffset val="100"/>
        <c:noMultiLvlLbl val="0"/>
      </c:catAx>
      <c:valAx>
        <c:axId val="21203070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200" b="0" dirty="0" smtClean="0"/>
                  <a:t>Percentage reaching</a:t>
                </a:r>
                <a:r>
                  <a:rPr lang="en-US" sz="1200" b="0" baseline="0" dirty="0" smtClean="0"/>
                  <a:t> </a:t>
                </a:r>
                <a:r>
                  <a:rPr lang="en-US" sz="1200" b="0" i="1" baseline="0" dirty="0" smtClean="0"/>
                  <a:t>Advanced</a:t>
                </a:r>
                <a:r>
                  <a:rPr lang="en-US" sz="1200" b="0" baseline="0" dirty="0" smtClean="0"/>
                  <a:t> benchmark</a:t>
                </a:r>
                <a:endParaRPr lang="en-US" sz="1200" b="0" dirty="0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20310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7"/>
          <c:y val="0.0201465201465201"/>
          <c:w val="0.760952977035992"/>
          <c:h val="0.80922557826889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71C482"/>
            </a:solidFill>
            <a:ln>
              <a:solidFill>
                <a:srgbClr val="71C482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11*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21*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/>
                      <a:t>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/>
                      <a:t>8*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/>
                      <a:t>11*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/>
                      <a:t>17*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/>
                      <a:t>37*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/>
                      <a:t>17*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200"/>
                      <a:t>27*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Sci Sep'!$D$4:$D$13</c:f>
              <c:strCache>
                <c:ptCount val="10"/>
                <c:pt idx="0">
                  <c:v>Japan</c:v>
                </c:pt>
                <c:pt idx="1">
                  <c:v>UNITED STATES</c:v>
                </c:pt>
                <c:pt idx="2">
                  <c:v>Czech Republic</c:v>
                </c:pt>
                <c:pt idx="3">
                  <c:v>Sweden</c:v>
                </c:pt>
                <c:pt idx="4">
                  <c:v>Netherlands</c:v>
                </c:pt>
                <c:pt idx="5">
                  <c:v>Denmark</c:v>
                </c:pt>
                <c:pt idx="6">
                  <c:v>Norway</c:v>
                </c:pt>
                <c:pt idx="7">
                  <c:v>Georgia</c:v>
                </c:pt>
                <c:pt idx="8">
                  <c:v>Iran, Islamic Rep. of</c:v>
                </c:pt>
                <c:pt idx="9">
                  <c:v>Tunisia</c:v>
                </c:pt>
              </c:strCache>
            </c:strRef>
          </c:cat>
          <c:val>
            <c:numRef>
              <c:f>'G4 Sci Sep'!$E$4:$E$13</c:f>
              <c:numCache>
                <c:formatCode>General</c:formatCode>
                <c:ptCount val="10"/>
                <c:pt idx="0">
                  <c:v>11.0</c:v>
                </c:pt>
                <c:pt idx="1">
                  <c:v>5.0</c:v>
                </c:pt>
                <c:pt idx="2">
                  <c:v>21.0</c:v>
                </c:pt>
                <c:pt idx="3">
                  <c:v>9.0</c:v>
                </c:pt>
                <c:pt idx="4">
                  <c:v>8.0</c:v>
                </c:pt>
                <c:pt idx="5">
                  <c:v>11.0</c:v>
                </c:pt>
                <c:pt idx="6">
                  <c:v>17.0</c:v>
                </c:pt>
                <c:pt idx="7">
                  <c:v>37.0</c:v>
                </c:pt>
                <c:pt idx="8">
                  <c:v>17.0</c:v>
                </c:pt>
                <c:pt idx="9">
                  <c:v>27.0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21198728"/>
        <c:axId val="2121201672"/>
      </c:barChart>
      <c:catAx>
        <c:axId val="2121198728"/>
        <c:scaling>
          <c:orientation val="maxMin"/>
        </c:scaling>
        <c:delete val="0"/>
        <c:axPos val="l"/>
        <c:majorGridlines/>
        <c:majorTickMark val="in"/>
        <c:minorTickMark val="none"/>
        <c:tickLblPos val="low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21201672"/>
        <c:crosses val="autoZero"/>
        <c:auto val="1"/>
        <c:lblAlgn val="ctr"/>
        <c:lblOffset val="100"/>
        <c:noMultiLvlLbl val="0"/>
      </c:catAx>
      <c:valAx>
        <c:axId val="2121201672"/>
        <c:scaling>
          <c:orientation val="minMax"/>
          <c:max val="40.0"/>
          <c:min val="-20.0"/>
        </c:scaling>
        <c:delete val="0"/>
        <c:axPos val="b"/>
        <c:title>
          <c:tx>
            <c:rich>
              <a:bodyPr/>
              <a:lstStyle/>
              <a:p>
                <a:pPr>
                  <a:defRPr sz="1100" b="0">
                    <a:latin typeface="Arial" pitchFamily="34" charset="0"/>
                    <a:cs typeface="Arial" pitchFamily="34" charset="0"/>
                  </a:defRPr>
                </a:pPr>
                <a:r>
                  <a:rPr lang="en-US" sz="1100" b="0">
                    <a:latin typeface="Arial" pitchFamily="34" charset="0"/>
                    <a:cs typeface="Arial" pitchFamily="34" charset="0"/>
                  </a:rPr>
                  <a:t>Change in average score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21198728"/>
        <c:crosses val="max"/>
        <c:crossBetween val="between"/>
        <c:majorUnit val="10.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7"/>
          <c:y val="0.0201465201465201"/>
          <c:w val="0.760952977035992"/>
          <c:h val="0.720370735282106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71C482"/>
            </a:solidFill>
            <a:ln>
              <a:solidFill>
                <a:srgbClr val="71C482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13*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11*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12*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Sci Sep'!$D$39:$D$43</c:f>
              <c:strCache>
                <c:ptCount val="5"/>
                <c:pt idx="0">
                  <c:v>Hong Kong-CHN</c:v>
                </c:pt>
                <c:pt idx="1">
                  <c:v>England-GBR</c:v>
                </c:pt>
                <c:pt idx="2">
                  <c:v>Italy</c:v>
                </c:pt>
                <c:pt idx="3">
                  <c:v>Australia</c:v>
                </c:pt>
                <c:pt idx="4">
                  <c:v>New Zealand</c:v>
                </c:pt>
              </c:strCache>
            </c:strRef>
          </c:cat>
          <c:val>
            <c:numRef>
              <c:f>'G4 Sci Sep'!$H$39:$H$43</c:f>
              <c:numCache>
                <c:formatCode>General</c:formatCode>
                <c:ptCount val="5"/>
                <c:pt idx="0">
                  <c:v>-19.0</c:v>
                </c:pt>
                <c:pt idx="1">
                  <c:v>-13.0</c:v>
                </c:pt>
                <c:pt idx="2">
                  <c:v>-11.0</c:v>
                </c:pt>
                <c:pt idx="3">
                  <c:v>-12.0</c:v>
                </c:pt>
                <c:pt idx="4">
                  <c:v>-7.0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21100056"/>
        <c:axId val="2121103000"/>
      </c:barChart>
      <c:catAx>
        <c:axId val="2121100056"/>
        <c:scaling>
          <c:orientation val="maxMin"/>
        </c:scaling>
        <c:delete val="0"/>
        <c:axPos val="l"/>
        <c:majorGridlines/>
        <c:majorTickMark val="in"/>
        <c:minorTickMark val="none"/>
        <c:tickLblPos val="low"/>
        <c:crossAx val="2121103000"/>
        <c:crosses val="autoZero"/>
        <c:auto val="1"/>
        <c:lblAlgn val="ctr"/>
        <c:lblOffset val="100"/>
        <c:noMultiLvlLbl val="0"/>
      </c:catAx>
      <c:valAx>
        <c:axId val="2121103000"/>
        <c:scaling>
          <c:orientation val="minMax"/>
          <c:max val="30.0"/>
          <c:min val="-30.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/>
                  <a:t>Change in average score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21100056"/>
        <c:crosses val="max"/>
        <c:crossBetween val="between"/>
        <c:majorUnit val="10.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7"/>
          <c:y val="0.0201465201465201"/>
          <c:w val="0.760952977035992"/>
          <c:h val="0.78639100169323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71C482"/>
            </a:solidFill>
            <a:ln>
              <a:solidFill>
                <a:srgbClr val="71C482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23*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15*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/>
                      <a:t>13*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/>
                      <a:t>5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/>
                      <a:t>13*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/>
                      <a:t>16*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/>
                      <a:t>8*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/>
                      <a:t>15*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200"/>
                      <a:t>16*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'G8 Sci Sep'!$D$4:$D$13</c:f>
              <c:strCache>
                <c:ptCount val="10"/>
                <c:pt idx="0">
                  <c:v>Singapore</c:v>
                </c:pt>
                <c:pt idx="1">
                  <c:v>Korea, Rep. of</c:v>
                </c:pt>
                <c:pt idx="2">
                  <c:v>Minnesota-USA</c:v>
                </c:pt>
                <c:pt idx="3">
                  <c:v>Russian Federation</c:v>
                </c:pt>
                <c:pt idx="4">
                  <c:v>UNITED STATES</c:v>
                </c:pt>
                <c:pt idx="5">
                  <c:v>Quebec-CAN</c:v>
                </c:pt>
                <c:pt idx="6">
                  <c:v>Ukraine</c:v>
                </c:pt>
                <c:pt idx="7">
                  <c:v>Norway</c:v>
                </c:pt>
                <c:pt idx="8">
                  <c:v>Iran, Islamic Rep. of</c:v>
                </c:pt>
                <c:pt idx="9">
                  <c:v>Palestinian Nat'l Auth</c:v>
                </c:pt>
              </c:strCache>
            </c:strRef>
          </c:cat>
          <c:val>
            <c:numRef>
              <c:f>'G8 Sci Sep'!$E$4:$E$13</c:f>
              <c:numCache>
                <c:formatCode>General</c:formatCode>
                <c:ptCount val="10"/>
                <c:pt idx="0">
                  <c:v>23.0</c:v>
                </c:pt>
                <c:pt idx="1">
                  <c:v>7.0</c:v>
                </c:pt>
                <c:pt idx="2">
                  <c:v>15.0</c:v>
                </c:pt>
                <c:pt idx="3">
                  <c:v>13.0</c:v>
                </c:pt>
                <c:pt idx="4">
                  <c:v>5.0</c:v>
                </c:pt>
                <c:pt idx="5">
                  <c:v>13.0</c:v>
                </c:pt>
                <c:pt idx="6">
                  <c:v>16.0</c:v>
                </c:pt>
                <c:pt idx="7">
                  <c:v>8.0</c:v>
                </c:pt>
                <c:pt idx="8">
                  <c:v>15.0</c:v>
                </c:pt>
                <c:pt idx="9">
                  <c:v>16.0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21026264"/>
        <c:axId val="2121029208"/>
      </c:barChart>
      <c:catAx>
        <c:axId val="2121026264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2121029208"/>
        <c:crosses val="autoZero"/>
        <c:auto val="1"/>
        <c:lblAlgn val="ctr"/>
        <c:lblOffset val="100"/>
        <c:noMultiLvlLbl val="0"/>
      </c:catAx>
      <c:valAx>
        <c:axId val="2121029208"/>
        <c:scaling>
          <c:orientation val="minMax"/>
          <c:max val="40.0"/>
          <c:min val="-20.0"/>
        </c:scaling>
        <c:delete val="0"/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Change in average score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21026264"/>
        <c:crosses val="max"/>
        <c:crossBetween val="between"/>
        <c:majorUnit val="10.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7"/>
          <c:y val="0.0201465201465201"/>
          <c:w val="0.760952977035992"/>
          <c:h val="0.77110038355244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71C482"/>
            </a:solidFill>
            <a:ln>
              <a:solidFill>
                <a:srgbClr val="71C482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-17*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-15*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-20*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-33*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-44*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-26*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/>
                      <a:t>-21*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'G8 Sci Sep'!$D$20:$D$26</c:f>
              <c:strCache>
                <c:ptCount val="7"/>
                <c:pt idx="0">
                  <c:v>Hungary</c:v>
                </c:pt>
                <c:pt idx="1">
                  <c:v>Bahrain</c:v>
                </c:pt>
                <c:pt idx="2">
                  <c:v>Thailand</c:v>
                </c:pt>
                <c:pt idx="3">
                  <c:v>Jordan</c:v>
                </c:pt>
                <c:pt idx="4">
                  <c:v>Malaysia</c:v>
                </c:pt>
                <c:pt idx="5">
                  <c:v>Syrian Arab Republic</c:v>
                </c:pt>
                <c:pt idx="6">
                  <c:v>Indonesia</c:v>
                </c:pt>
              </c:strCache>
            </c:strRef>
          </c:cat>
          <c:val>
            <c:numRef>
              <c:f>'G8 Sci Sep'!$E$20:$E$26</c:f>
              <c:numCache>
                <c:formatCode>General</c:formatCode>
                <c:ptCount val="7"/>
                <c:pt idx="0">
                  <c:v>-17.0</c:v>
                </c:pt>
                <c:pt idx="1">
                  <c:v>-15.0</c:v>
                </c:pt>
                <c:pt idx="2">
                  <c:v>-20.0</c:v>
                </c:pt>
                <c:pt idx="3">
                  <c:v>-33.0</c:v>
                </c:pt>
                <c:pt idx="4">
                  <c:v>-44.0</c:v>
                </c:pt>
                <c:pt idx="5">
                  <c:v>-26.0</c:v>
                </c:pt>
                <c:pt idx="6">
                  <c:v>-21.0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20935896"/>
        <c:axId val="2120938840"/>
      </c:barChart>
      <c:catAx>
        <c:axId val="2120935896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2120938840"/>
        <c:crosses val="autoZero"/>
        <c:auto val="1"/>
        <c:lblAlgn val="ctr"/>
        <c:lblOffset val="100"/>
        <c:noMultiLvlLbl val="0"/>
      </c:catAx>
      <c:valAx>
        <c:axId val="2120938840"/>
        <c:scaling>
          <c:orientation val="minMax"/>
          <c:max val="10.0"/>
          <c:min val="-50.0"/>
        </c:scaling>
        <c:delete val="0"/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US" b="0"/>
                  <a:t>Change in average score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120935896"/>
        <c:crosses val="max"/>
        <c:crossBetween val="between"/>
        <c:majorUnit val="10.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"/>
          <c:y val="0.130439778361038"/>
          <c:w val="0.871741396908725"/>
          <c:h val="0.698255139982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93CA9E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96.0</c:v>
                </c:pt>
                <c:pt idx="1">
                  <c:v>81.0</c:v>
                </c:pt>
                <c:pt idx="2">
                  <c:v>49.0</c:v>
                </c:pt>
                <c:pt idx="3">
                  <c:v>15.0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285130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92.0</c:v>
                </c:pt>
                <c:pt idx="1">
                  <c:v>72.0</c:v>
                </c:pt>
                <c:pt idx="2">
                  <c:v>32.0</c:v>
                </c:pt>
                <c:pt idx="3">
                  <c:v>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0697880"/>
        <c:axId val="2120703672"/>
      </c:barChart>
      <c:catAx>
        <c:axId val="21206978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0" dirty="0" smtClean="0">
                    <a:latin typeface="Arial" pitchFamily="34" charset="0"/>
                    <a:cs typeface="Arial" pitchFamily="34" charset="0"/>
                  </a:rPr>
                  <a:t>Benchmark</a:t>
                </a:r>
                <a:endParaRPr lang="en-US" sz="1200" b="0" dirty="0">
                  <a:latin typeface="Arial" pitchFamily="34" charset="0"/>
                  <a:cs typeface="Arial" pitchFamily="34" charset="0"/>
                </a:endParaRPr>
              </a:p>
            </c:rich>
          </c:tx>
          <c:layout>
            <c:manualLayout>
              <c:xMode val="edge"/>
              <c:yMode val="edge"/>
              <c:x val="0.466601335159192"/>
              <c:y val="0.910836395450568"/>
            </c:manualLayout>
          </c:layout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20703672"/>
        <c:crosses val="autoZero"/>
        <c:auto val="1"/>
        <c:lblAlgn val="ctr"/>
        <c:lblOffset val="100"/>
        <c:noMultiLvlLbl val="0"/>
      </c:catAx>
      <c:valAx>
        <c:axId val="2120703672"/>
        <c:scaling>
          <c:orientation val="minMax"/>
          <c:max val="100.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206978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32446080109552"/>
          <c:y val="0.0453540390784488"/>
          <c:w val="0.425309112176195"/>
          <c:h val="0.143938320209974"/>
        </c:manualLayout>
      </c:layout>
      <c:overlay val="1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"/>
          <c:y val="0.0371517027863778"/>
          <c:w val="0.731332645919257"/>
          <c:h val="0.80661602947030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85130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4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5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6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7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8"/>
            <c:invertIfNegative val="0"/>
            <c:bubble3D val="0"/>
            <c:spPr>
              <a:solidFill>
                <a:srgbClr val="93CA9E"/>
              </a:solidFill>
              <a:ln>
                <a:noFill/>
              </a:ln>
            </c:spPr>
          </c:dPt>
          <c:dPt>
            <c:idx val="9"/>
            <c:invertIfNegative val="0"/>
            <c:bubble3D val="0"/>
            <c:spPr>
              <a:solidFill>
                <a:srgbClr val="93CA9E"/>
              </a:solidFill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Singapore </c:v>
                </c:pt>
                <c:pt idx="1">
                  <c:v>Korea, Rep. of </c:v>
                </c:pt>
                <c:pt idx="2">
                  <c:v>Finland </c:v>
                </c:pt>
                <c:pt idx="3">
                  <c:v>Russian Federation </c:v>
                </c:pt>
                <c:pt idx="4">
                  <c:v>Chinese Taipei-CHN</c:v>
                </c:pt>
                <c:pt idx="5">
                  <c:v>UNITED STATES</c:v>
                </c:pt>
                <c:pt idx="6">
                  <c:v>Japan </c:v>
                </c:pt>
                <c:pt idx="7">
                  <c:v>Florida-USA</c:v>
                </c:pt>
                <c:pt idx="8">
                  <c:v>Hungary </c:v>
                </c:pt>
                <c:pt idx="9">
                  <c:v>North Carolina-USA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33.20014000000001</c:v>
                </c:pt>
                <c:pt idx="1">
                  <c:v>28.54147</c:v>
                </c:pt>
                <c:pt idx="2">
                  <c:v>20.20981</c:v>
                </c:pt>
                <c:pt idx="3">
                  <c:v>15.817</c:v>
                </c:pt>
                <c:pt idx="4">
                  <c:v>15.22086</c:v>
                </c:pt>
                <c:pt idx="5">
                  <c:v>14.74188</c:v>
                </c:pt>
                <c:pt idx="6">
                  <c:v>14.29536</c:v>
                </c:pt>
                <c:pt idx="7">
                  <c:v>14.19329</c:v>
                </c:pt>
                <c:pt idx="8">
                  <c:v>13.21079</c:v>
                </c:pt>
                <c:pt idx="9">
                  <c:v>12.45767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6071672"/>
        <c:axId val="2116068568"/>
      </c:barChart>
      <c:catAx>
        <c:axId val="2116071672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116068568"/>
        <c:crosses val="autoZero"/>
        <c:auto val="1"/>
        <c:lblAlgn val="ctr"/>
        <c:lblOffset val="100"/>
        <c:noMultiLvlLbl val="0"/>
      </c:catAx>
      <c:valAx>
        <c:axId val="2116068568"/>
        <c:scaling>
          <c:orientation val="minMax"/>
          <c:max val="60.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 dirty="0" smtClean="0"/>
                  <a:t>Percentage reaching</a:t>
                </a:r>
                <a:r>
                  <a:rPr lang="en-US" sz="1200" b="0" baseline="0" dirty="0" smtClean="0"/>
                  <a:t> </a:t>
                </a:r>
                <a:r>
                  <a:rPr lang="en-US" sz="1200" b="0" i="1" baseline="0" dirty="0" smtClean="0"/>
                  <a:t>Advanced</a:t>
                </a:r>
                <a:r>
                  <a:rPr lang="en-US" sz="1200" b="0" baseline="0" dirty="0" smtClean="0"/>
                  <a:t> benchmark</a:t>
                </a:r>
                <a:endParaRPr lang="en-US" sz="1200" b="0" dirty="0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16071672"/>
        <c:crosses val="max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1"/>
          <c:y val="0.11192125984252"/>
          <c:w val="0.871741396908726"/>
          <c:h val="0.7225606955380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93CA9E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93.0</c:v>
                </c:pt>
                <c:pt idx="1">
                  <c:v>73.0</c:v>
                </c:pt>
                <c:pt idx="2">
                  <c:v>40.0</c:v>
                </c:pt>
                <c:pt idx="3">
                  <c:v>10.0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285130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79.0</c:v>
                </c:pt>
                <c:pt idx="1">
                  <c:v>52.0</c:v>
                </c:pt>
                <c:pt idx="2">
                  <c:v>21.0</c:v>
                </c:pt>
                <c:pt idx="3">
                  <c:v>4.0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9725368"/>
        <c:axId val="2119731160"/>
      </c:barChart>
      <c:catAx>
        <c:axId val="21197253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0" dirty="0" smtClean="0">
                    <a:latin typeface="Arial" pitchFamily="34" charset="0"/>
                    <a:cs typeface="Arial" pitchFamily="34" charset="0"/>
                  </a:rPr>
                  <a:t>Benchmark</a:t>
                </a:r>
                <a:endParaRPr lang="en-US" sz="1200" b="0" dirty="0">
                  <a:latin typeface="Arial" pitchFamily="34" charset="0"/>
                  <a:cs typeface="Arial" pitchFamily="34" charset="0"/>
                </a:endParaRPr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19731160"/>
        <c:crosses val="autoZero"/>
        <c:auto val="1"/>
        <c:lblAlgn val="ctr"/>
        <c:lblOffset val="100"/>
        <c:noMultiLvlLbl val="0"/>
      </c:catAx>
      <c:valAx>
        <c:axId val="21197311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197253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41503984299256"/>
          <c:y val="0.204613173353331"/>
          <c:w val="0.425309112176195"/>
          <c:h val="0.143938320209974"/>
        </c:manualLayout>
      </c:layout>
      <c:overlay val="1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"/>
          <c:y val="0.0371517027863778"/>
          <c:w val="0.731332645919258"/>
          <c:h val="0.83777821692682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85130"/>
            </a:solidFill>
          </c:spPr>
          <c:invertIfNegative val="0"/>
          <c:dPt>
            <c:idx val="8"/>
            <c:invertIfNegative val="0"/>
            <c:bubble3D val="0"/>
            <c:spPr>
              <a:solidFill>
                <a:srgbClr val="285130"/>
              </a:solidFill>
              <a:ln>
                <a:noFill/>
              </a:ln>
            </c:spPr>
          </c:dPt>
          <c:dPt>
            <c:idx val="11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3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4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5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6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7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8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19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20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21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22"/>
            <c:invertIfNegative val="0"/>
            <c:bubble3D val="0"/>
            <c:spPr>
              <a:solidFill>
                <a:srgbClr val="93CA9E"/>
              </a:solidFill>
            </c:spPr>
          </c:dPt>
          <c:dPt>
            <c:idx val="23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285130"/>
                </a:solidFill>
              </a:ln>
            </c:spPr>
          </c:dPt>
          <c:dPt>
            <c:idx val="24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285130"/>
                </a:solidFill>
              </a:ln>
            </c:spPr>
          </c:dPt>
          <c:dPt>
            <c:idx val="25"/>
            <c:invertIfNegative val="0"/>
            <c:bubble3D val="0"/>
            <c:spPr>
              <a:solidFill>
                <a:schemeClr val="bg1"/>
              </a:solidFill>
              <a:ln>
                <a:solidFill>
                  <a:srgbClr val="285130"/>
                </a:solidFill>
              </a:ln>
            </c:spPr>
          </c:dPt>
          <c:dLbls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Sheet1!$A$2:$A$24</c:f>
              <c:strCache>
                <c:ptCount val="23"/>
                <c:pt idx="0">
                  <c:v>Singapore </c:v>
                </c:pt>
                <c:pt idx="1">
                  <c:v>Massachusetts-USA</c:v>
                </c:pt>
                <c:pt idx="2">
                  <c:v>Chinese Taipei-CHN</c:v>
                </c:pt>
                <c:pt idx="3">
                  <c:v>Korea, Rep. of </c:v>
                </c:pt>
                <c:pt idx="4">
                  <c:v>Japan </c:v>
                </c:pt>
                <c:pt idx="5">
                  <c:v>Minnesota-USA</c:v>
                </c:pt>
                <c:pt idx="6">
                  <c:v>Colorado-USA</c:v>
                </c:pt>
                <c:pt idx="7">
                  <c:v>Connecticut-USA</c:v>
                </c:pt>
                <c:pt idx="8">
                  <c:v>Russian Federation </c:v>
                </c:pt>
                <c:pt idx="9">
                  <c:v>England-GBR</c:v>
                </c:pt>
                <c:pt idx="10">
                  <c:v>Slovenia </c:v>
                </c:pt>
                <c:pt idx="11">
                  <c:v>Florida-USA</c:v>
                </c:pt>
                <c:pt idx="12">
                  <c:v>Finland </c:v>
                </c:pt>
                <c:pt idx="13">
                  <c:v>North Carolina-USA</c:v>
                </c:pt>
                <c:pt idx="14">
                  <c:v>Alberta-CAN</c:v>
                </c:pt>
                <c:pt idx="15">
                  <c:v>Israel </c:v>
                </c:pt>
                <c:pt idx="16">
                  <c:v>Australia </c:v>
                </c:pt>
                <c:pt idx="17">
                  <c:v>Indiana-USA</c:v>
                </c:pt>
                <c:pt idx="18">
                  <c:v>UNITED STATES</c:v>
                </c:pt>
                <c:pt idx="19">
                  <c:v>Hong Kong-GBR</c:v>
                </c:pt>
                <c:pt idx="20">
                  <c:v>New Zealand </c:v>
                </c:pt>
                <c:pt idx="21">
                  <c:v>Hungary </c:v>
                </c:pt>
                <c:pt idx="22">
                  <c:v>Turkey </c:v>
                </c:pt>
              </c:strCache>
            </c:strRef>
          </c:cat>
          <c:val>
            <c:numRef>
              <c:f>Sheet1!$B$2:$B$24</c:f>
              <c:numCache>
                <c:formatCode>0</c:formatCode>
                <c:ptCount val="23"/>
                <c:pt idx="0">
                  <c:v>40.07297000000001</c:v>
                </c:pt>
                <c:pt idx="1">
                  <c:v>24.44836999999998</c:v>
                </c:pt>
                <c:pt idx="2">
                  <c:v>24.0029</c:v>
                </c:pt>
                <c:pt idx="3">
                  <c:v>20.318</c:v>
                </c:pt>
                <c:pt idx="4">
                  <c:v>18.37086000000001</c:v>
                </c:pt>
                <c:pt idx="5">
                  <c:v>16.13281</c:v>
                </c:pt>
                <c:pt idx="6">
                  <c:v>14.45777</c:v>
                </c:pt>
                <c:pt idx="7">
                  <c:v>14.06901</c:v>
                </c:pt>
                <c:pt idx="8">
                  <c:v>13.75262</c:v>
                </c:pt>
                <c:pt idx="9">
                  <c:v>13.53225</c:v>
                </c:pt>
                <c:pt idx="10">
                  <c:v>13.48258000000001</c:v>
                </c:pt>
                <c:pt idx="11">
                  <c:v>13.31852</c:v>
                </c:pt>
                <c:pt idx="12">
                  <c:v>12.84279</c:v>
                </c:pt>
                <c:pt idx="13">
                  <c:v>12.41185</c:v>
                </c:pt>
                <c:pt idx="14">
                  <c:v>11.59021</c:v>
                </c:pt>
                <c:pt idx="15">
                  <c:v>11.03582</c:v>
                </c:pt>
                <c:pt idx="16">
                  <c:v>10.63905</c:v>
                </c:pt>
                <c:pt idx="17">
                  <c:v>10.42105</c:v>
                </c:pt>
                <c:pt idx="18">
                  <c:v>10.00719</c:v>
                </c:pt>
                <c:pt idx="19">
                  <c:v>9.109919999999998</c:v>
                </c:pt>
                <c:pt idx="20">
                  <c:v>9.04344</c:v>
                </c:pt>
                <c:pt idx="21">
                  <c:v>8.81258000000001</c:v>
                </c:pt>
                <c:pt idx="22">
                  <c:v>7.96803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2900312"/>
        <c:axId val="2112903368"/>
      </c:barChart>
      <c:catAx>
        <c:axId val="2112900312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112903368"/>
        <c:crosses val="autoZero"/>
        <c:auto val="1"/>
        <c:lblAlgn val="ctr"/>
        <c:lblOffset val="100"/>
        <c:noMultiLvlLbl val="0"/>
      </c:catAx>
      <c:valAx>
        <c:axId val="2112903368"/>
        <c:scaling>
          <c:orientation val="minMax"/>
          <c:max val="60.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 dirty="0" smtClean="0"/>
                  <a:t>Percentage reaching </a:t>
                </a:r>
                <a:r>
                  <a:rPr lang="en-US" sz="1200" b="0" i="1" dirty="0" smtClean="0"/>
                  <a:t>Advanced</a:t>
                </a:r>
                <a:r>
                  <a:rPr lang="en-US" sz="1200" b="0" dirty="0" smtClean="0"/>
                  <a:t> benchmark</a:t>
                </a:r>
                <a:endParaRPr lang="en-US" sz="1200" b="0" dirty="0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12900312"/>
        <c:crosses val="max"/>
        <c:crossBetween val="between"/>
        <c:majorUnit val="10.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304356955381"/>
          <c:y val="0.000915859075307897"/>
          <c:w val="0.783955590551182"/>
          <c:h val="0.851939583940897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98002D"/>
            </a:solidFill>
            <a:ln>
              <a:solidFill>
                <a:srgbClr val="98002D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12*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8*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10*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12*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15*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9*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Reading Sep'!$D$48:$D$55</c:f>
              <c:strCache>
                <c:ptCount val="8"/>
                <c:pt idx="0">
                  <c:v>Alberta-CAN</c:v>
                </c:pt>
                <c:pt idx="1">
                  <c:v>Sweden</c:v>
                </c:pt>
                <c:pt idx="2">
                  <c:v>Italy</c:v>
                </c:pt>
                <c:pt idx="3">
                  <c:v>Germany</c:v>
                </c:pt>
                <c:pt idx="4">
                  <c:v>Hungary</c:v>
                </c:pt>
                <c:pt idx="5">
                  <c:v>Bulgaria</c:v>
                </c:pt>
                <c:pt idx="6">
                  <c:v>Austria</c:v>
                </c:pt>
                <c:pt idx="7">
                  <c:v>Lithuania</c:v>
                </c:pt>
              </c:strCache>
            </c:strRef>
          </c:cat>
          <c:val>
            <c:numRef>
              <c:f>'G4 Reading Sep'!$H$48:$H$55</c:f>
              <c:numCache>
                <c:formatCode>General</c:formatCode>
                <c:ptCount val="8"/>
                <c:pt idx="0">
                  <c:v>-12.0</c:v>
                </c:pt>
                <c:pt idx="1">
                  <c:v>-8.0</c:v>
                </c:pt>
                <c:pt idx="2">
                  <c:v>-10.0</c:v>
                </c:pt>
                <c:pt idx="3">
                  <c:v>-7.0</c:v>
                </c:pt>
                <c:pt idx="4">
                  <c:v>-12.0</c:v>
                </c:pt>
                <c:pt idx="5">
                  <c:v>-15.0</c:v>
                </c:pt>
                <c:pt idx="6">
                  <c:v>-9.0</c:v>
                </c:pt>
                <c:pt idx="7">
                  <c:v>-9.0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09874936"/>
        <c:axId val="2109871976"/>
      </c:barChart>
      <c:catAx>
        <c:axId val="2109874936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2109871976"/>
        <c:crosses val="autoZero"/>
        <c:auto val="1"/>
        <c:lblAlgn val="ctr"/>
        <c:lblOffset val="100"/>
        <c:noMultiLvlLbl val="0"/>
      </c:catAx>
      <c:valAx>
        <c:axId val="2109871976"/>
        <c:scaling>
          <c:orientation val="minMax"/>
          <c:max val="30.0"/>
          <c:min val="-30.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/>
                  <a:t>Change in average score</a:t>
                </a:r>
              </a:p>
            </c:rich>
          </c:tx>
          <c:layout>
            <c:manualLayout>
              <c:xMode val="edge"/>
              <c:yMode val="edge"/>
              <c:x val="0.485548766404199"/>
              <c:y val="0.942835131719646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09874936"/>
        <c:crosses val="max"/>
        <c:crossBetween val="between"/>
        <c:majorUnit val="10.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"/>
          <c:y val="0.130439778361038"/>
          <c:w val="0.871741396908725"/>
          <c:h val="0.6774216972878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C87B7B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98.0</c:v>
                </c:pt>
                <c:pt idx="1">
                  <c:v>86.0</c:v>
                </c:pt>
                <c:pt idx="2">
                  <c:v>56.0</c:v>
                </c:pt>
                <c:pt idx="3">
                  <c:v>17.0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98002D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95.0</c:v>
                </c:pt>
                <c:pt idx="1">
                  <c:v>80.0</c:v>
                </c:pt>
                <c:pt idx="2">
                  <c:v>44.0</c:v>
                </c:pt>
                <c:pt idx="3">
                  <c:v>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0063416"/>
        <c:axId val="2110057608"/>
      </c:barChart>
      <c:catAx>
        <c:axId val="21100634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 b="0" dirty="0" smtClean="0">
                    <a:latin typeface="Arial" pitchFamily="34" charset="0"/>
                    <a:cs typeface="Arial" pitchFamily="34" charset="0"/>
                  </a:rPr>
                  <a:t>Benchmark</a:t>
                </a:r>
                <a:endParaRPr lang="en-US" sz="1200" b="0" dirty="0">
                  <a:latin typeface="Arial" pitchFamily="34" charset="0"/>
                  <a:cs typeface="Arial" pitchFamily="34" charset="0"/>
                </a:endParaRPr>
              </a:p>
            </c:rich>
          </c:tx>
          <c:layout>
            <c:manualLayout>
              <c:xMode val="edge"/>
              <c:yMode val="edge"/>
              <c:x val="0.466601335159192"/>
              <c:y val="0.910836395450568"/>
            </c:manualLayout>
          </c:layout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10057608"/>
        <c:crosses val="autoZero"/>
        <c:auto val="1"/>
        <c:lblAlgn val="ctr"/>
        <c:lblOffset val="100"/>
        <c:noMultiLvlLbl val="0"/>
      </c:catAx>
      <c:valAx>
        <c:axId val="2110057608"/>
        <c:scaling>
          <c:orientation val="minMax"/>
          <c:max val="100.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1006341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32446080109552"/>
          <c:y val="0.0453540390784488"/>
          <c:w val="0.425309112176195"/>
          <c:h val="0.143938320209974"/>
        </c:manualLayout>
      </c:layout>
      <c:overlay val="1"/>
      <c:txPr>
        <a:bodyPr/>
        <a:lstStyle/>
        <a:p>
          <a:pPr>
            <a:defRPr sz="1600"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"/>
          <c:y val="0.0371517027863778"/>
          <c:w val="0.731332645919257"/>
          <c:h val="0.8145557950433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8002D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8002D"/>
              </a:solidFill>
              <a:ln>
                <a:solidFill>
                  <a:srgbClr val="98002D"/>
                </a:solidFill>
              </a:ln>
            </c:spPr>
          </c:dPt>
          <c:dPt>
            <c:idx val="1"/>
            <c:invertIfNegative val="0"/>
            <c:bubble3D val="0"/>
            <c:spPr>
              <a:solidFill>
                <a:srgbClr val="98002D"/>
              </a:solidFill>
              <a:ln>
                <a:solidFill>
                  <a:srgbClr val="98002D"/>
                </a:solidFill>
              </a:ln>
            </c:spPr>
          </c:dPt>
          <c:dPt>
            <c:idx val="2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3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4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5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6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7"/>
            <c:invertIfNegative val="0"/>
            <c:bubble3D val="0"/>
            <c:spPr>
              <a:solidFill>
                <a:srgbClr val="C87B7B"/>
              </a:solidFill>
            </c:spPr>
          </c:dPt>
          <c:dPt>
            <c:idx val="8"/>
            <c:invertIfNegative val="0"/>
            <c:bubble3D val="0"/>
            <c:spPr>
              <a:solidFill>
                <a:srgbClr val="C87B7B"/>
              </a:solidFill>
              <a:ln>
                <a:noFill/>
              </a:ln>
            </c:spPr>
          </c:dPt>
          <c:dPt>
            <c:idx val="9"/>
            <c:invertIfNegative val="0"/>
            <c:bubble3D val="0"/>
            <c:spPr>
              <a:solidFill>
                <a:srgbClr val="C87B7B"/>
              </a:solidFill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Sheet1!$A$2:$A$11</c:f>
              <c:strCache>
                <c:ptCount val="10"/>
                <c:pt idx="0">
                  <c:v>Singapore </c:v>
                </c:pt>
                <c:pt idx="1">
                  <c:v>Florida-USA</c:v>
                </c:pt>
                <c:pt idx="2">
                  <c:v>Russian Federation </c:v>
                </c:pt>
                <c:pt idx="3">
                  <c:v>Northern Ireland-GBR</c:v>
                </c:pt>
                <c:pt idx="4">
                  <c:v>Finland </c:v>
                </c:pt>
                <c:pt idx="5">
                  <c:v>England-GBR</c:v>
                </c:pt>
                <c:pt idx="6">
                  <c:v>Hong Kong-CHN</c:v>
                </c:pt>
                <c:pt idx="7">
                  <c:v>UNITED STATES </c:v>
                </c:pt>
                <c:pt idx="8">
                  <c:v>Ireland </c:v>
                </c:pt>
                <c:pt idx="9">
                  <c:v>Ontario-CAN</c:v>
                </c:pt>
              </c:strCache>
            </c:strRef>
          </c:cat>
          <c:val>
            <c:numRef>
              <c:f>Sheet1!$B$2:$B$11</c:f>
              <c:numCache>
                <c:formatCode>0</c:formatCode>
                <c:ptCount val="10"/>
                <c:pt idx="0">
                  <c:v>24.42327999999998</c:v>
                </c:pt>
                <c:pt idx="1">
                  <c:v>21.8255</c:v>
                </c:pt>
                <c:pt idx="2">
                  <c:v>19.33873</c:v>
                </c:pt>
                <c:pt idx="3">
                  <c:v>18.57837</c:v>
                </c:pt>
                <c:pt idx="4">
                  <c:v>18.37921</c:v>
                </c:pt>
                <c:pt idx="5">
                  <c:v>18.31080000000001</c:v>
                </c:pt>
                <c:pt idx="6">
                  <c:v>17.64711</c:v>
                </c:pt>
                <c:pt idx="7">
                  <c:v>17.33828</c:v>
                </c:pt>
                <c:pt idx="8">
                  <c:v>15.81698</c:v>
                </c:pt>
                <c:pt idx="9">
                  <c:v>15.21495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0125752"/>
        <c:axId val="2110122728"/>
      </c:barChart>
      <c:catAx>
        <c:axId val="2110125752"/>
        <c:scaling>
          <c:orientation val="maxMin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110122728"/>
        <c:crosses val="autoZero"/>
        <c:auto val="1"/>
        <c:lblAlgn val="ctr"/>
        <c:lblOffset val="100"/>
        <c:noMultiLvlLbl val="0"/>
      </c:catAx>
      <c:valAx>
        <c:axId val="2110122728"/>
        <c:scaling>
          <c:orientation val="minMax"/>
          <c:max val="60.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200" b="0" dirty="0" smtClean="0">
                    <a:effectLst/>
                  </a:rPr>
                  <a:t>Percentage reaching</a:t>
                </a:r>
                <a:r>
                  <a:rPr lang="en-US" sz="1200" b="0" i="1" dirty="0" smtClean="0">
                    <a:effectLst/>
                  </a:rPr>
                  <a:t> Advanced </a:t>
                </a:r>
                <a:r>
                  <a:rPr lang="en-US" sz="1200" b="0" dirty="0" smtClean="0">
                    <a:effectLst/>
                  </a:rPr>
                  <a:t>benchmark</a:t>
                </a:r>
                <a:endParaRPr lang="en-US" sz="1200" b="0" dirty="0">
                  <a:effectLst/>
                </a:endParaRPr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10125752"/>
        <c:crosses val="max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7"/>
          <c:y val="0.0201465201465201"/>
          <c:w val="0.760952977035992"/>
          <c:h val="0.844185023231637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004DA0"/>
            </a:solidFill>
            <a:ln>
              <a:solidFill>
                <a:srgbClr val="004DA0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5*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1*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4*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8*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/>
              <c:tx>
                <c:rich>
                  <a:bodyPr/>
                  <a:lstStyle/>
                  <a:p>
                    <a:r>
                      <a:rPr lang="en-US" sz="1200"/>
                      <a:t>3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'G4 Math Sep'!$D$5:$D$16</c:f>
              <c:strCache>
                <c:ptCount val="12"/>
                <c:pt idx="0">
                  <c:v>Chinese Taipei-CHN</c:v>
                </c:pt>
                <c:pt idx="1">
                  <c:v>Japan</c:v>
                </c:pt>
                <c:pt idx="2">
                  <c:v>UNITED STATES</c:v>
                </c:pt>
                <c:pt idx="3">
                  <c:v>Denmark</c:v>
                </c:pt>
                <c:pt idx="4">
                  <c:v>Quebec-CAN</c:v>
                </c:pt>
                <c:pt idx="5">
                  <c:v>Slovenia</c:v>
                </c:pt>
                <c:pt idx="6">
                  <c:v>Czech Republic</c:v>
                </c:pt>
                <c:pt idx="7">
                  <c:v>Norway</c:v>
                </c:pt>
                <c:pt idx="8">
                  <c:v>Dubai-UAE</c:v>
                </c:pt>
                <c:pt idx="9">
                  <c:v>Georgia</c:v>
                </c:pt>
                <c:pt idx="10">
                  <c:v>Iran, Islamic Rep. of</c:v>
                </c:pt>
                <c:pt idx="11">
                  <c:v>Tunisia</c:v>
                </c:pt>
              </c:strCache>
            </c:strRef>
          </c:cat>
          <c:val>
            <c:numRef>
              <c:f>'G4 Math Sep'!$E$5:$E$16</c:f>
              <c:numCache>
                <c:formatCode>General</c:formatCode>
                <c:ptCount val="12"/>
                <c:pt idx="0">
                  <c:v>15.0</c:v>
                </c:pt>
                <c:pt idx="1">
                  <c:v>17.0</c:v>
                </c:pt>
                <c:pt idx="2">
                  <c:v>12.0</c:v>
                </c:pt>
                <c:pt idx="3">
                  <c:v>14.0</c:v>
                </c:pt>
                <c:pt idx="4">
                  <c:v>14.0</c:v>
                </c:pt>
                <c:pt idx="5">
                  <c:v>11.0</c:v>
                </c:pt>
                <c:pt idx="6">
                  <c:v>24.0</c:v>
                </c:pt>
                <c:pt idx="7">
                  <c:v>22.0</c:v>
                </c:pt>
                <c:pt idx="8">
                  <c:v>24.0</c:v>
                </c:pt>
                <c:pt idx="9">
                  <c:v>12.0</c:v>
                </c:pt>
                <c:pt idx="10">
                  <c:v>28.0</c:v>
                </c:pt>
                <c:pt idx="11">
                  <c:v>32.0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22181976"/>
        <c:axId val="2122184920"/>
      </c:barChart>
      <c:catAx>
        <c:axId val="2122181976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2122184920"/>
        <c:crosses val="autoZero"/>
        <c:auto val="1"/>
        <c:lblAlgn val="ctr"/>
        <c:lblOffset val="100"/>
        <c:noMultiLvlLbl val="0"/>
      </c:catAx>
      <c:valAx>
        <c:axId val="2122184920"/>
        <c:scaling>
          <c:orientation val="minMax"/>
          <c:max val="40.0"/>
          <c:min val="-20.0"/>
        </c:scaling>
        <c:delete val="0"/>
        <c:axPos val="b"/>
        <c:numFmt formatCode="General" sourceLinked="1"/>
        <c:majorTickMark val="out"/>
        <c:minorTickMark val="none"/>
        <c:tickLblPos val="nextTo"/>
        <c:crossAx val="2122181976"/>
        <c:crosses val="max"/>
        <c:crossBetween val="between"/>
        <c:majorUnit val="10.0"/>
      </c:valAx>
      <c:spPr>
        <a:noFill/>
        <a:ln>
          <a:solidFill>
            <a:srgbClr val="E9F6EC"/>
          </a:solidFill>
        </a:ln>
      </c:spPr>
    </c:plotArea>
    <c:plotVisOnly val="1"/>
    <c:dispBlanksAs val="gap"/>
    <c:showDLblsOverMax val="0"/>
  </c:chart>
  <c:spPr>
    <a:noFill/>
  </c:sp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7"/>
          <c:y val="0.0201465201465201"/>
          <c:w val="0.760952977035992"/>
          <c:h val="0.846463891529492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004DA0"/>
            </a:solidFill>
            <a:ln>
              <a:solidFill>
                <a:srgbClr val="004DA0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6*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8*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1*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9*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en-US" sz="1200"/>
                      <a:t>2</a:t>
                    </a:r>
                    <a:r>
                      <a:rPr lang="en-US"/>
                      <a:t>2*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/>
              <c:tx>
                <c:rich>
                  <a:bodyPr/>
                  <a:lstStyle/>
                  <a:p>
                    <a:r>
                      <a:rPr lang="en-US" sz="1200"/>
                      <a:t>1</a:t>
                    </a:r>
                    <a:r>
                      <a:rPr lang="en-US"/>
                      <a:t>1*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/>
              <c:tx>
                <c:rich>
                  <a:bodyPr/>
                  <a:lstStyle/>
                  <a:p>
                    <a:r>
                      <a:rPr lang="en-US" sz="1200"/>
                      <a:t>3</a:t>
                    </a:r>
                    <a:r>
                      <a:rPr lang="en-US"/>
                      <a:t>7*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'G8 Math Sep'!$D$6:$D$16</c:f>
              <c:strCache>
                <c:ptCount val="11"/>
                <c:pt idx="0">
                  <c:v>Korea, Rep. of</c:v>
                </c:pt>
                <c:pt idx="1">
                  <c:v>Singapore</c:v>
                </c:pt>
                <c:pt idx="2">
                  <c:v>Chinese Taipei-CHN</c:v>
                </c:pt>
                <c:pt idx="3">
                  <c:v>Russian Federation</c:v>
                </c:pt>
                <c:pt idx="4">
                  <c:v>UNITED STATES</c:v>
                </c:pt>
                <c:pt idx="5">
                  <c:v>Italy</c:v>
                </c:pt>
                <c:pt idx="6">
                  <c:v>Ukraine</c:v>
                </c:pt>
                <c:pt idx="7">
                  <c:v>Dubai-UAE</c:v>
                </c:pt>
                <c:pt idx="8">
                  <c:v>Georgia</c:v>
                </c:pt>
                <c:pt idx="9">
                  <c:v>Bahrain</c:v>
                </c:pt>
                <c:pt idx="10">
                  <c:v>Palestinian Nat'l Auth</c:v>
                </c:pt>
              </c:strCache>
            </c:strRef>
          </c:cat>
          <c:val>
            <c:numRef>
              <c:f>'G8 Math Sep'!$E$6:$E$16</c:f>
              <c:numCache>
                <c:formatCode>General</c:formatCode>
                <c:ptCount val="11"/>
                <c:pt idx="0">
                  <c:v>16.0</c:v>
                </c:pt>
                <c:pt idx="1">
                  <c:v>18.0</c:v>
                </c:pt>
                <c:pt idx="2">
                  <c:v>11.0</c:v>
                </c:pt>
                <c:pt idx="3">
                  <c:v>27.0</c:v>
                </c:pt>
                <c:pt idx="4">
                  <c:v>1.0</c:v>
                </c:pt>
                <c:pt idx="5">
                  <c:v>19.0</c:v>
                </c:pt>
                <c:pt idx="6">
                  <c:v>17.0</c:v>
                </c:pt>
                <c:pt idx="7">
                  <c:v>17.0</c:v>
                </c:pt>
                <c:pt idx="8">
                  <c:v>22.0</c:v>
                </c:pt>
                <c:pt idx="9">
                  <c:v>11.0</c:v>
                </c:pt>
                <c:pt idx="10">
                  <c:v>37.0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22088696"/>
        <c:axId val="2122091640"/>
      </c:barChart>
      <c:catAx>
        <c:axId val="2122088696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2122091640"/>
        <c:crosses val="autoZero"/>
        <c:auto val="1"/>
        <c:lblAlgn val="ctr"/>
        <c:lblOffset val="100"/>
        <c:noMultiLvlLbl val="0"/>
      </c:catAx>
      <c:valAx>
        <c:axId val="2122091640"/>
        <c:scaling>
          <c:orientation val="minMax"/>
          <c:max val="40.0"/>
          <c:min val="-20.0"/>
        </c:scaling>
        <c:delete val="0"/>
        <c:axPos val="b"/>
        <c:numFmt formatCode="General" sourceLinked="1"/>
        <c:majorTickMark val="out"/>
        <c:minorTickMark val="none"/>
        <c:tickLblPos val="nextTo"/>
        <c:crossAx val="2122088696"/>
        <c:crosses val="max"/>
        <c:crossBetween val="between"/>
        <c:majorUnit val="10.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730694339227"/>
          <c:y val="0.0201465201465201"/>
          <c:w val="0.760952977035992"/>
          <c:h val="0.754264340335348"/>
        </c:manualLayout>
      </c:layout>
      <c:barChart>
        <c:barDir val="bar"/>
        <c:grouping val="clustered"/>
        <c:varyColors val="0"/>
        <c:ser>
          <c:idx val="0"/>
          <c:order val="0"/>
          <c:tx>
            <c:v>2007-2011</c:v>
          </c:tx>
          <c:spPr>
            <a:solidFill>
              <a:srgbClr val="004DA0"/>
            </a:solidFill>
            <a:ln>
              <a:solidFill>
                <a:srgbClr val="004DA0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12*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7*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34*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14*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21*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/>
                      <a:t>-</a:t>
                    </a:r>
                    <a:r>
                      <a:rPr lang="en-US" smtClean="0"/>
                      <a:t>15*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'G8 Math Sep'!$D$47:$D$52</c:f>
              <c:strCache>
                <c:ptCount val="6"/>
                <c:pt idx="0">
                  <c:v>Hungary</c:v>
                </c:pt>
                <c:pt idx="1">
                  <c:v>Sweden</c:v>
                </c:pt>
                <c:pt idx="2">
                  <c:v>Malaysia</c:v>
                </c:pt>
                <c:pt idx="3">
                  <c:v>Thailand</c:v>
                </c:pt>
                <c:pt idx="4">
                  <c:v>Jordan</c:v>
                </c:pt>
                <c:pt idx="5">
                  <c:v>Syrian Arab Republic</c:v>
                </c:pt>
              </c:strCache>
            </c:strRef>
          </c:cat>
          <c:val>
            <c:numRef>
              <c:f>'G8 Math Sep'!$H$47:$H$52</c:f>
              <c:numCache>
                <c:formatCode>General</c:formatCode>
                <c:ptCount val="6"/>
                <c:pt idx="0">
                  <c:v>-12.0</c:v>
                </c:pt>
                <c:pt idx="1">
                  <c:v>-7.0</c:v>
                </c:pt>
                <c:pt idx="2">
                  <c:v>-34.0</c:v>
                </c:pt>
                <c:pt idx="3">
                  <c:v>-14.0</c:v>
                </c:pt>
                <c:pt idx="4">
                  <c:v>-21.0</c:v>
                </c:pt>
                <c:pt idx="5">
                  <c:v>-15.0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0"/>
        <c:axId val="2122006296"/>
        <c:axId val="2122009240"/>
      </c:barChart>
      <c:catAx>
        <c:axId val="2122006296"/>
        <c:scaling>
          <c:orientation val="maxMin"/>
        </c:scaling>
        <c:delete val="0"/>
        <c:axPos val="l"/>
        <c:majorGridlines/>
        <c:numFmt formatCode="General" sourceLinked="1"/>
        <c:majorTickMark val="in"/>
        <c:minorTickMark val="none"/>
        <c:tickLblPos val="low"/>
        <c:crossAx val="2122009240"/>
        <c:crosses val="autoZero"/>
        <c:auto val="1"/>
        <c:lblAlgn val="ctr"/>
        <c:lblOffset val="100"/>
        <c:noMultiLvlLbl val="0"/>
      </c:catAx>
      <c:valAx>
        <c:axId val="2122009240"/>
        <c:scaling>
          <c:orientation val="minMax"/>
          <c:max val="20.0"/>
          <c:min val="-40.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 dirty="0" smtClean="0"/>
                  <a:t>Change in average score</a:t>
                </a:r>
                <a:endParaRPr lang="en-US" sz="1200" b="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22006296"/>
        <c:crosses val="max"/>
        <c:crossBetween val="between"/>
        <c:majorUnit val="10.0"/>
      </c:valAx>
      <c:spPr>
        <a:ln>
          <a:solidFill>
            <a:srgbClr val="E9F6EC"/>
          </a:solidFill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7"/>
    </mc:Choice>
    <mc:Fallback>
      <c:style val="37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947164213169"/>
          <c:y val="0.124226268591426"/>
          <c:w val="0.871741396908725"/>
          <c:h val="0.73626667760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United States</c:v>
                </c:pt>
              </c:strCache>
            </c:strRef>
          </c:tx>
          <c:spPr>
            <a:solidFill>
              <a:srgbClr val="96B3F4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96.0</c:v>
                </c:pt>
                <c:pt idx="1">
                  <c:v>81.0</c:v>
                </c:pt>
                <c:pt idx="2">
                  <c:v>47.0</c:v>
                </c:pt>
                <c:pt idx="3">
                  <c:v>13.0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International median</c:v>
                </c:pt>
              </c:strCache>
            </c:strRef>
          </c:tx>
          <c:spPr>
            <a:solidFill>
              <a:srgbClr val="10248A"/>
            </a:solidFill>
            <a:ln>
              <a:noFill/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Sheet1!$A$2:$A$5</c:f>
              <c:strCache>
                <c:ptCount val="4"/>
                <c:pt idx="0">
                  <c:v>Low</c:v>
                </c:pt>
                <c:pt idx="1">
                  <c:v>Intermediate</c:v>
                </c:pt>
                <c:pt idx="2">
                  <c:v>High</c:v>
                </c:pt>
                <c:pt idx="3">
                  <c:v>Advanced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90.0</c:v>
                </c:pt>
                <c:pt idx="1">
                  <c:v>69.0</c:v>
                </c:pt>
                <c:pt idx="2">
                  <c:v>28.0</c:v>
                </c:pt>
                <c:pt idx="3">
                  <c:v>4.0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1879128"/>
        <c:axId val="2121884792"/>
      </c:barChart>
      <c:catAx>
        <c:axId val="212187912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sz="1200" b="0" dirty="0" smtClean="0"/>
                  <a:t>Benchmark</a:t>
                </a:r>
                <a:endParaRPr lang="en-US" sz="1200" b="0" dirty="0"/>
              </a:p>
            </c:rich>
          </c:tx>
          <c:layout/>
          <c:overlay val="0"/>
        </c:title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21884792"/>
        <c:crosses val="autoZero"/>
        <c:auto val="1"/>
        <c:lblAlgn val="ctr"/>
        <c:lblOffset val="100"/>
        <c:noMultiLvlLbl val="0"/>
      </c:catAx>
      <c:valAx>
        <c:axId val="2121884792"/>
        <c:scaling>
          <c:orientation val="minMax"/>
          <c:max val="100.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Arial" pitchFamily="34" charset="0"/>
                <a:cs typeface="Arial" pitchFamily="34" charset="0"/>
              </a:defRPr>
            </a:pPr>
            <a:endParaRPr lang="en-US"/>
          </a:p>
        </c:txPr>
        <c:crossAx val="212187912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 cap="all" baseline="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55996804747233"/>
          <c:y val="0.138921351936271"/>
          <c:w val="0.425309112176195"/>
          <c:h val="0.143938320209974"/>
        </c:manualLayout>
      </c:layout>
      <c:overlay val="1"/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19050"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698756405449"/>
          <c:y val="0.0371517027863778"/>
          <c:w val="0.731332645919257"/>
          <c:h val="0.83991320163926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10248A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6B3F4"/>
              </a:solidFill>
            </c:spPr>
          </c:dPt>
          <c:dPt>
            <c:idx val="1"/>
            <c:invertIfNegative val="0"/>
            <c:bubble3D val="0"/>
            <c:spPr>
              <a:solidFill>
                <a:srgbClr val="96B3F4"/>
              </a:solidFill>
            </c:spPr>
          </c:dPt>
          <c:dPt>
            <c:idx val="2"/>
            <c:invertIfNegative val="0"/>
            <c:bubble3D val="0"/>
            <c:spPr>
              <a:solidFill>
                <a:srgbClr val="96B3F4"/>
              </a:solidFill>
            </c:spPr>
          </c:dPt>
          <c:dPt>
            <c:idx val="3"/>
            <c:invertIfNegative val="0"/>
            <c:bubble3D val="0"/>
            <c:spPr>
              <a:solidFill>
                <a:srgbClr val="A8C0F6"/>
              </a:solidFill>
            </c:spPr>
          </c:dPt>
          <c:dPt>
            <c:idx val="4"/>
            <c:invertIfNegative val="0"/>
            <c:bubble3D val="0"/>
            <c:spPr>
              <a:solidFill>
                <a:srgbClr val="A8C0F6"/>
              </a:solidFill>
            </c:spPr>
          </c:dPt>
          <c:dPt>
            <c:idx val="8"/>
            <c:invertIfNegative val="0"/>
            <c:bubble3D val="0"/>
            <c:spPr>
              <a:solidFill>
                <a:srgbClr val="10248A"/>
              </a:solidFill>
              <a:ln>
                <a:noFill/>
              </a:ln>
            </c:spPr>
          </c:dPt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Sheet1!$A$2:$A$13</c:f>
              <c:strCache>
                <c:ptCount val="12"/>
                <c:pt idx="0">
                  <c:v>Finland</c:v>
                </c:pt>
                <c:pt idx="1">
                  <c:v>UNITED STATES</c:v>
                </c:pt>
                <c:pt idx="2">
                  <c:v>Russian Federation</c:v>
                </c:pt>
                <c:pt idx="3">
                  <c:v>Florida-USA</c:v>
                </c:pt>
                <c:pt idx="4">
                  <c:v>North Carolina-USA</c:v>
                </c:pt>
                <c:pt idx="5">
                  <c:v>England-GBR</c:v>
                </c:pt>
                <c:pt idx="6">
                  <c:v>Northern Ireland-GBR</c:v>
                </c:pt>
                <c:pt idx="7">
                  <c:v>Japan</c:v>
                </c:pt>
                <c:pt idx="8">
                  <c:v>Chinese Taipei-CHN</c:v>
                </c:pt>
                <c:pt idx="9">
                  <c:v>Hong Kong-CHN</c:v>
                </c:pt>
                <c:pt idx="10">
                  <c:v>Korea, Rep. of</c:v>
                </c:pt>
                <c:pt idx="11">
                  <c:v>Singapore</c:v>
                </c:pt>
              </c:strCache>
            </c:strRef>
          </c:cat>
          <c:val>
            <c:numRef>
              <c:f>Sheet1!$B$2:$B$13</c:f>
              <c:numCache>
                <c:formatCode>0</c:formatCode>
                <c:ptCount val="12"/>
                <c:pt idx="0">
                  <c:v>12.0</c:v>
                </c:pt>
                <c:pt idx="1">
                  <c:v>13.0</c:v>
                </c:pt>
                <c:pt idx="2">
                  <c:v>13.0</c:v>
                </c:pt>
                <c:pt idx="3">
                  <c:v>14.0</c:v>
                </c:pt>
                <c:pt idx="4">
                  <c:v>16.0</c:v>
                </c:pt>
                <c:pt idx="5">
                  <c:v>18.0</c:v>
                </c:pt>
                <c:pt idx="6">
                  <c:v>24.0</c:v>
                </c:pt>
                <c:pt idx="7">
                  <c:v>30.0</c:v>
                </c:pt>
                <c:pt idx="8">
                  <c:v>34.0</c:v>
                </c:pt>
                <c:pt idx="9">
                  <c:v>37.0</c:v>
                </c:pt>
                <c:pt idx="10">
                  <c:v>39.0</c:v>
                </c:pt>
                <c:pt idx="11">
                  <c:v>43.0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1821608"/>
        <c:axId val="2121824696"/>
      </c:barChart>
      <c:catAx>
        <c:axId val="2121821608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2121824696"/>
        <c:crosses val="autoZero"/>
        <c:auto val="1"/>
        <c:lblAlgn val="ctr"/>
        <c:lblOffset val="100"/>
        <c:noMultiLvlLbl val="0"/>
      </c:catAx>
      <c:valAx>
        <c:axId val="2121824696"/>
        <c:scaling>
          <c:orientation val="minMax"/>
          <c:max val="60.0"/>
        </c:scaling>
        <c:delete val="0"/>
        <c:axPos val="b"/>
        <c:title>
          <c:tx>
            <c:rich>
              <a:bodyPr/>
              <a:lstStyle/>
              <a:p>
                <a:pPr>
                  <a:defRPr sz="1200" b="0"/>
                </a:pPr>
                <a:r>
                  <a:rPr lang="en-US" sz="1200" b="0" dirty="0" smtClean="0"/>
                  <a:t>Percentage reaching</a:t>
                </a:r>
                <a:r>
                  <a:rPr lang="en-US" sz="1200" b="0" baseline="0" dirty="0" smtClean="0"/>
                  <a:t> Advanced benchmark</a:t>
                </a:r>
                <a:endParaRPr lang="en-US" sz="1200" b="0" dirty="0"/>
              </a:p>
            </c:rich>
          </c:tx>
          <c:layout/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2121821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0.08976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0" cy="30777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400" dirty="0" smtClean="0">
              <a:latin typeface="Arial"/>
            </a:rPr>
            <a:t>Percent</a:t>
          </a:r>
          <a:endParaRPr lang="en-US" sz="1400" dirty="0">
            <a:latin typeface="Arial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0.38215</cdr:x>
      <cdr:y>0.924</cdr:y>
    </cdr:from>
    <cdr:to>
      <cdr:x>0.62464</cdr:x>
      <cdr:y>0.99349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02281" y="3242308"/>
          <a:ext cx="1905000" cy="2438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Change in average score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0.51044</cdr:x>
      <cdr:y>0.92317</cdr:y>
    </cdr:from>
    <cdr:to>
      <cdr:x>0.7714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26180" y="3032760"/>
          <a:ext cx="1905000" cy="2438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/>
            <a:t>Change in average score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0.08078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9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200" dirty="0" smtClean="0">
              <a:latin typeface="Arial"/>
            </a:rPr>
            <a:t>Percent at or above</a:t>
          </a:r>
          <a:endParaRPr lang="en-US" sz="1200" dirty="0">
            <a:latin typeface="Arial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0.08078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9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200" dirty="0">
              <a:latin typeface="Arial"/>
            </a:rPr>
            <a:t>Percent at or above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0.08078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9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200" dirty="0" smtClean="0">
              <a:latin typeface="Arial"/>
            </a:rPr>
            <a:t>Percent at or above</a:t>
          </a:r>
          <a:endParaRPr lang="en-US" sz="1200" dirty="0">
            <a:latin typeface="Arial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0.28261</cdr:x>
      <cdr:y>0.08078</cdr:y>
    </cdr:to>
    <cdr:sp macro="" textlink="">
      <cdr:nvSpPr>
        <cdr:cNvPr id="2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0" y="0"/>
          <a:ext cx="1981209" cy="27699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2400" kern="1200">
              <a:solidFill>
                <a:srgbClr val="000000"/>
              </a:solidFill>
              <a:latin typeface="Times" pitchFamily="18" charset="0"/>
            </a:defRPr>
          </a:lvl5pPr>
          <a:lvl6pPr marL="22860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6pPr>
          <a:lvl7pPr marL="27432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7pPr>
          <a:lvl8pPr marL="32004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8pPr>
          <a:lvl9pPr marL="3657600" algn="l" defTabSz="914400" rtl="0" eaLnBrk="1" latinLnBrk="0" hangingPunct="1">
            <a:defRPr sz="2400" kern="1200">
              <a:solidFill>
                <a:srgbClr val="000000"/>
              </a:solidFill>
              <a:latin typeface="Times" pitchFamily="18" charset="0"/>
            </a:defRPr>
          </a:lvl9pPr>
        </a:lstStyle>
        <a:p xmlns:a="http://schemas.openxmlformats.org/drawingml/2006/main">
          <a:pPr>
            <a:spcBef>
              <a:spcPct val="50000"/>
            </a:spcBef>
            <a:defRPr/>
          </a:pPr>
          <a:r>
            <a:rPr lang="en-US" sz="1200" dirty="0">
              <a:latin typeface="Arial"/>
            </a:rPr>
            <a:t>Percent at or above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E8B38-4574-4D72-AE1B-4EF7C9B732B9}" type="datetimeFigureOut">
              <a:rPr lang="en-US" smtClean="0"/>
              <a:pPr/>
              <a:t>3/5/13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DECED-3052-49BF-8AA8-91FA9046491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1610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1A09C-46F0-4CD7-ACEA-D954A40137CC}" type="datetimeFigureOut">
              <a:rPr lang="en-US" smtClean="0"/>
              <a:pPr/>
              <a:t>3/5/13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1DE46-4982-4488-BE17-F9DCE7DBD4D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6809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488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679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7962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</a:t>
            </a:r>
            <a:r>
              <a:rPr lang="en-US" baseline="0" dirty="0" smtClean="0"/>
              <a:t> scores decreased from 2007 to 2011.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156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Arrow</a:t>
            </a:r>
            <a:r>
              <a:rPr lang="en-US" baseline="0" dirty="0" smtClean="0"/>
              <a:t> graphic shows that PIRLS is conducted every 5 years and TIMSS every 4 years.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2011</a:t>
            </a:r>
            <a:r>
              <a:rPr lang="en-US" baseline="0" dirty="0" smtClean="0"/>
              <a:t> Benchmarking education systems include 1 US state, 3 Canadian provinces, 2 UAE emirates, Andalusia Spain, Maltese Malta, and Eng/Afr 5 (RSA).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IEA, which coordinates TIMSS and PIRLS, differentiates between IEA members, which the IEA refers to as "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countries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" in all cases, and “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benchmarking participants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.” 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IEA members include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countries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such as the United States and Japan, as well as subnational entities, such as England and Scotland (which are both part of the United Kingdom).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IEA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benchmarking participants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all subnational entities and include, for example, U.S. states and Canadian provinces.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 “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 education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systems” </a:t>
            </a:r>
            <a:r>
              <a:rPr lang="en-US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designated by their national three-letter international abbreviation appended to their name.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</a:t>
            </a:r>
            <a:r>
              <a:rPr lang="en-US" baseline="0" dirty="0" smtClean="0"/>
              <a:t> scores decreased from 2007 to 2011.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95090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63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4383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65</a:t>
            </a:fld>
            <a:endParaRPr 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023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2011 Benchmarking education systems include 9 U.S. states,</a:t>
            </a:r>
            <a:r>
              <a:rPr lang="en-US" baseline="0" dirty="0" smtClean="0"/>
              <a:t> 3 Canadian provinces and 2 UAE emirates.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2050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1DE46-4982-4488-BE17-F9DCE7DBD4DC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87400"/>
            <a:ext cx="1943100" cy="4660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87400"/>
            <a:ext cx="5676900" cy="4660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464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464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87400"/>
            <a:ext cx="1943100" cy="4660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87400"/>
            <a:ext cx="5676900" cy="4660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464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464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463D9-0C04-4AD4-8144-466A0313DC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6CF9B-7A98-4319-AD53-1064EEC20A1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5026A-9344-4797-9FD5-3B4C36D4B9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1500"/>
            <a:ext cx="3810000" cy="360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41EF4-CDFC-4710-8262-3254221F6C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690D7E-EE6F-45D6-BFA0-DF36EBAE7F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ABBB88-D2EB-4D90-9527-3BFE841DBF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B5972-AFC3-4DC7-A38A-34B9E89969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A5207A-003A-46CB-AB5B-9095F6C4C5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D26BA-1D7B-4856-ABD8-9BC168243C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AD28C-5C17-4EB2-8A25-B9861A8A0A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87400"/>
            <a:ext cx="1943100" cy="4660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87400"/>
            <a:ext cx="5676900" cy="4660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BD7F7-50BF-473D-890C-333A2FC2B8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38100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90600"/>
            <a:ext cx="1943100" cy="464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90600"/>
            <a:ext cx="5676900" cy="464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vmlDrawing" Target="../drawings/vmlDrawing1.vml"/><Relationship Id="rId14" Type="http://schemas.openxmlformats.org/officeDocument/2006/relationships/image" Target="../media/image2.jpeg"/><Relationship Id="rId15" Type="http://schemas.openxmlformats.org/officeDocument/2006/relationships/oleObject" Target="../embeddings/oleObject1.bin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vmlDrawing" Target="../drawings/vmlDrawing2.vml"/><Relationship Id="rId14" Type="http://schemas.openxmlformats.org/officeDocument/2006/relationships/image" Target="../media/image2.jpeg"/><Relationship Id="rId15" Type="http://schemas.openxmlformats.org/officeDocument/2006/relationships/oleObject" Target="../embeddings/oleObject2.bin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3" Type="http://schemas.openxmlformats.org/officeDocument/2006/relationships/vmlDrawing" Target="../drawings/vmlDrawing3.vml"/><Relationship Id="rId14" Type="http://schemas.openxmlformats.org/officeDocument/2006/relationships/image" Target="../media/image2.jpeg"/><Relationship Id="rId15" Type="http://schemas.openxmlformats.org/officeDocument/2006/relationships/oleObject" Target="../embeddings/oleObject3.bin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3" Type="http://schemas.openxmlformats.org/officeDocument/2006/relationships/vmlDrawing" Target="../drawings/vmlDrawing4.vml"/><Relationship Id="rId14" Type="http://schemas.openxmlformats.org/officeDocument/2006/relationships/image" Target="../media/image2.jpeg"/><Relationship Id="rId15" Type="http://schemas.openxmlformats.org/officeDocument/2006/relationships/oleObject" Target="../embeddings/oleObject4.bin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vmlDrawing" Target="../drawings/vmlDrawing5.vml"/><Relationship Id="rId14" Type="http://schemas.openxmlformats.org/officeDocument/2006/relationships/image" Target="../media/image2.jpeg"/><Relationship Id="rId15" Type="http://schemas.openxmlformats.org/officeDocument/2006/relationships/oleObject" Target="../embeddings/oleObject5.bin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3" Type="http://schemas.openxmlformats.org/officeDocument/2006/relationships/vmlDrawing" Target="../drawings/vmlDrawing6.vml"/><Relationship Id="rId14" Type="http://schemas.openxmlformats.org/officeDocument/2006/relationships/image" Target="../media/image2.jpeg"/><Relationship Id="rId15" Type="http://schemas.openxmlformats.org/officeDocument/2006/relationships/oleObject" Target="../embeddings/oleObject6.bin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87400"/>
            <a:ext cx="7772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41500"/>
            <a:ext cx="77724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4281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457200" y="5959475"/>
          <a:ext cx="23717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750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959475"/>
                        <a:ext cx="237172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0A26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j-lt"/>
              </a:defRPr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35000"/>
        <a:buChar char="•"/>
        <a:defRPr sz="28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accent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accent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accent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63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7200" y="5791200"/>
          <a:ext cx="297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4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791200"/>
                        <a:ext cx="297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87400"/>
            <a:ext cx="7772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41500"/>
            <a:ext cx="77724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4281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457200" y="5959475"/>
          <a:ext cx="23717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798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959475"/>
                        <a:ext cx="237172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0A26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j-lt"/>
              </a:defRPr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35000"/>
        <a:buChar char="•"/>
        <a:defRPr sz="28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accent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accent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accent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63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7200" y="5791200"/>
          <a:ext cx="297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822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791200"/>
                        <a:ext cx="297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87400"/>
            <a:ext cx="77724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42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41500"/>
            <a:ext cx="77724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4281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457200" y="5959475"/>
          <a:ext cx="237172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846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959475"/>
                        <a:ext cx="237172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50A260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+mj-lt"/>
              </a:defRPr>
            </a:lvl1pPr>
          </a:lstStyle>
          <a:p>
            <a:fld id="{4C246220-E29F-4A39-A004-8637397EB48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135000"/>
        <a:buChar char="•"/>
        <a:defRPr sz="28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accent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accent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accent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accent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90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63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86000"/>
            <a:ext cx="7772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56329" name="Picture 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2400"/>
            <a:ext cx="914558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57200" y="5791200"/>
          <a:ext cx="2971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870" name="Photo Editor Photo" r:id="rId15" imgW="5714286" imgH="1790476" progId="">
                  <p:embed/>
                </p:oleObj>
              </mc:Choice>
              <mc:Fallback>
                <p:oleObj name="Photo Editor Photo" r:id="rId15" imgW="5714286" imgH="1790476" progId="">
                  <p:embed/>
                  <p:pic>
                    <p:nvPicPr>
                      <p:cNvPr id="0" name="Picture 2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791200"/>
                        <a:ext cx="29718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BBE0E3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oleObject" Target="../embeddings/oleObject7.bin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png"/><Relationship Id="rId6" Type="http://schemas.openxmlformats.org/officeDocument/2006/relationships/image" Target="../media/image14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5" Type="http://schemas.openxmlformats.org/officeDocument/2006/relationships/image" Target="../media/image13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3.png"/><Relationship Id="rId5" Type="http://schemas.openxmlformats.org/officeDocument/2006/relationships/image" Target="../media/image4.png"/><Relationship Id="rId6" Type="http://schemas.openxmlformats.org/officeDocument/2006/relationships/image" Target="../media/image1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3.png"/><Relationship Id="rId5" Type="http://schemas.openxmlformats.org/officeDocument/2006/relationships/image" Target="../media/image4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3.png"/><Relationship Id="rId5" Type="http://schemas.openxmlformats.org/officeDocument/2006/relationships/image" Target="../media/image4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16.png"/><Relationship Id="rId5" Type="http://schemas.openxmlformats.org/officeDocument/2006/relationships/image" Target="../media/image1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4.png"/><Relationship Id="rId5" Type="http://schemas.openxmlformats.org/officeDocument/2006/relationships/chart" Target="../charts/chart1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chart" Target="../charts/chart2.xml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emf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4" Type="http://schemas.openxmlformats.org/officeDocument/2006/relationships/image" Target="../media/image1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4.png"/><Relationship Id="rId5" Type="http://schemas.openxmlformats.org/officeDocument/2006/relationships/chart" Target="../charts/chart4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7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24.png"/><Relationship Id="rId5" Type="http://schemas.openxmlformats.org/officeDocument/2006/relationships/image" Target="../media/image4.png"/><Relationship Id="rId6" Type="http://schemas.openxmlformats.org/officeDocument/2006/relationships/image" Target="../media/image30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24.png"/><Relationship Id="rId5" Type="http://schemas.openxmlformats.org/officeDocument/2006/relationships/image" Target="../media/image4.png"/><Relationship Id="rId6" Type="http://schemas.openxmlformats.org/officeDocument/2006/relationships/image" Target="../media/image31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24.png"/><Relationship Id="rId5" Type="http://schemas.openxmlformats.org/officeDocument/2006/relationships/image" Target="../media/image4.png"/><Relationship Id="rId6" Type="http://schemas.openxmlformats.org/officeDocument/2006/relationships/image" Target="../media/image32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29.png"/><Relationship Id="rId5" Type="http://schemas.openxmlformats.org/officeDocument/2006/relationships/image" Target="../media/image24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26.png"/><Relationship Id="rId5" Type="http://schemas.openxmlformats.org/officeDocument/2006/relationships/image" Target="../media/image3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26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26.png"/><Relationship Id="rId5" Type="http://schemas.openxmlformats.org/officeDocument/2006/relationships/image" Target="../media/image3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34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4.png"/><Relationship Id="rId5" Type="http://schemas.openxmlformats.org/officeDocument/2006/relationships/chart" Target="../charts/chart5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6.png"/><Relationship Id="rId5" Type="http://schemas.openxmlformats.org/officeDocument/2006/relationships/chart" Target="../charts/chart6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chart" Target="../charts/chart7.xml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chart" Target="../charts/chart8.xml"/><Relationship Id="rId5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chart" Target="../charts/chart9.xml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4" Type="http://schemas.openxmlformats.org/officeDocument/2006/relationships/image" Target="../media/image26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chart" Target="../charts/chart11.xml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2.png"/><Relationship Id="rId5" Type="http://schemas.openxmlformats.org/officeDocument/2006/relationships/image" Target="../media/image4.png"/><Relationship Id="rId6" Type="http://schemas.openxmlformats.org/officeDocument/2006/relationships/image" Target="../media/image49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42.png"/><Relationship Id="rId5" Type="http://schemas.openxmlformats.org/officeDocument/2006/relationships/image" Target="../media/image4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42.png"/><Relationship Id="rId5" Type="http://schemas.openxmlformats.org/officeDocument/2006/relationships/image" Target="../media/image4.png"/><Relationship Id="rId6" Type="http://schemas.openxmlformats.org/officeDocument/2006/relationships/image" Target="../media/image52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4" Type="http://schemas.openxmlformats.org/officeDocument/2006/relationships/image" Target="../media/image50.png"/><Relationship Id="rId5" Type="http://schemas.openxmlformats.org/officeDocument/2006/relationships/image" Target="../media/image42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45.png"/><Relationship Id="rId5" Type="http://schemas.openxmlformats.org/officeDocument/2006/relationships/image" Target="../media/image5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45.png"/><Relationship Id="rId5" Type="http://schemas.openxmlformats.org/officeDocument/2006/relationships/image" Target="../media/image56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45.png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54.png"/><Relationship Id="rId6" Type="http://schemas.openxmlformats.org/officeDocument/2006/relationships/image" Target="../media/image4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2.png"/><Relationship Id="rId5" Type="http://schemas.openxmlformats.org/officeDocument/2006/relationships/chart" Target="../charts/chart12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.png"/><Relationship Id="rId5" Type="http://schemas.openxmlformats.org/officeDocument/2006/relationships/chart" Target="../charts/chart13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5.png"/><Relationship Id="rId5" Type="http://schemas.openxmlformats.org/officeDocument/2006/relationships/chart" Target="../charts/chart14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chart" Target="../charts/chart15.xml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5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4" Type="http://schemas.openxmlformats.org/officeDocument/2006/relationships/image" Target="../media/image42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.png"/><Relationship Id="rId5" Type="http://schemas.openxmlformats.org/officeDocument/2006/relationships/chart" Target="../charts/chart17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4" Type="http://schemas.openxmlformats.org/officeDocument/2006/relationships/image" Target="../media/image45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45.png"/><Relationship Id="rId5" Type="http://schemas.openxmlformats.org/officeDocument/2006/relationships/chart" Target="../charts/chart19.xml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nces.ed.gov/surveys/pirls/idepirls/" TargetMode="External"/><Relationship Id="rId4" Type="http://schemas.openxmlformats.org/officeDocument/2006/relationships/hyperlink" Target="mailto:Sheila.Thompson@ed.gov" TargetMode="External"/><Relationship Id="rId5" Type="http://schemas.openxmlformats.org/officeDocument/2006/relationships/hyperlink" Target="http://nces.ed.gov/timss/" TargetMode="External"/><Relationship Id="rId6" Type="http://schemas.openxmlformats.org/officeDocument/2006/relationships/hyperlink" Target="http://nces.ed.gov/timss/idetimss/" TargetMode="External"/><Relationship Id="rId7" Type="http://schemas.openxmlformats.org/officeDocument/2006/relationships/hyperlink" Target="mailto:Stephen.Provasnik@ed.gov" TargetMode="External"/><Relationship Id="rId1" Type="http://schemas.openxmlformats.org/officeDocument/2006/relationships/slideLayout" Target="../slideLayouts/slideLayout24.xml"/><Relationship Id="rId2" Type="http://schemas.openxmlformats.org/officeDocument/2006/relationships/hyperlink" Target="http://nces.ed.gov/surveys/pirls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rgbClr val="008A3E"/>
                </a:solidFill>
              </a:rPr>
              <a:t>Highlights from PIRLS and TIMSS 2011</a:t>
            </a:r>
            <a:endParaRPr lang="en-US" sz="6600" dirty="0">
              <a:solidFill>
                <a:srgbClr val="008A3E"/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2029968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Jack Buckley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National Center for Education Statistics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Washington, DC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December 11, 2012</a:t>
            </a:r>
            <a:endParaRPr lang="en-US" sz="2400" dirty="0">
              <a:solidFill>
                <a:schemeClr val="tx1"/>
              </a:solidFill>
            </a:endParaRPr>
          </a:p>
        </p:txBody>
      </p:sp>
      <p:graphicFrame>
        <p:nvGraphicFramePr>
          <p:cNvPr id="1029" name="Object 2"/>
          <p:cNvGraphicFramePr>
            <a:graphicFrameLocks noChangeAspect="1"/>
          </p:cNvGraphicFramePr>
          <p:nvPr/>
        </p:nvGraphicFramePr>
        <p:xfrm>
          <a:off x="152400" y="4038600"/>
          <a:ext cx="16764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" name="Photo Editor Photo" r:id="rId4" imgW="1200318" imgH="1142857" progId="">
                  <p:embed/>
                </p:oleObj>
              </mc:Choice>
              <mc:Fallback>
                <p:oleObj name="Photo Editor Photo" r:id="rId4" imgW="1200318" imgH="1142857" progId="">
                  <p:embed/>
                  <p:pic>
                    <p:nvPicPr>
                      <p:cNvPr id="0" name="Picture 2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038600"/>
                        <a:ext cx="16764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 descr="TIMSS-USA-outline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27972" y="4178239"/>
            <a:ext cx="1514639" cy="108432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3789080"/>
              </p:ext>
            </p:extLst>
          </p:nvPr>
        </p:nvGraphicFramePr>
        <p:xfrm>
          <a:off x="609600" y="1066800"/>
          <a:ext cx="7924800" cy="4800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0326"/>
                <a:gridCol w="5324474"/>
              </a:tblGrid>
              <a:tr h="6337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/>
                        <a:t>PIRLS</a:t>
                      </a:r>
                      <a:endParaRPr lang="en-US" sz="2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05767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Definition</a:t>
                      </a:r>
                      <a:endParaRPr lang="en-US" b="1" dirty="0"/>
                    </a:p>
                  </a:txBody>
                  <a:tcPr>
                    <a:solidFill>
                      <a:srgbClr val="FCDB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ability to understand and use those written language forms required by society and/or valued by the individual. Young readers can construct meaning from a variety of texts. They read to learn, to participate in communities of readers in school and everyday life, and for enjoyment. </a:t>
                      </a:r>
                      <a:endParaRPr lang="en-US" sz="1600" dirty="0"/>
                    </a:p>
                  </a:txBody>
                  <a:tcPr>
                    <a:solidFill>
                      <a:srgbClr val="FCDBD8"/>
                    </a:solidFill>
                  </a:tcPr>
                </a:tc>
              </a:tr>
              <a:tr h="646363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Content</a:t>
                      </a:r>
                      <a:endParaRPr lang="en-US" b="1" dirty="0"/>
                    </a:p>
                  </a:txBody>
                  <a:tcP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Literary and informational texts 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8B5AE"/>
                    </a:solidFill>
                  </a:tcPr>
                </a:tc>
              </a:tr>
              <a:tr h="14628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Cognitive dimensions</a:t>
                      </a:r>
                      <a:endParaRPr lang="en-US" sz="18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CDB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Focus on and retrieve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Make straightforward inferences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Interpret and integrate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Examine and evaluate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CDBD8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PIRLS </a:t>
            </a:r>
            <a:r>
              <a:rPr lang="en-US" sz="3200" dirty="0">
                <a:solidFill>
                  <a:schemeClr val="tx1"/>
                </a:solidFill>
              </a:rPr>
              <a:t>2011 f</a:t>
            </a:r>
            <a:r>
              <a:rPr lang="en-US" sz="3200" dirty="0" smtClean="0">
                <a:solidFill>
                  <a:schemeClr val="tx1"/>
                </a:solidFill>
              </a:rPr>
              <a:t>ramework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124200"/>
            <a:ext cx="175260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60779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39552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234" y="107950"/>
            <a:ext cx="7315200" cy="8636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PIRLS assessment?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36904" y="64579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3" name="Picture 3" descr="C:\Users\daniel.mcgrath\Desktop\Fly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3750382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daniel.mcgrath\Desktop\Fl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74" y="1295400"/>
            <a:ext cx="3919794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43" y="1883874"/>
            <a:ext cx="7105650" cy="2600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191000" y="2761307"/>
            <a:ext cx="38100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Percentage of 4th-graders answering correctly:</a:t>
            </a:r>
          </a:p>
          <a:p>
            <a:r>
              <a:rPr lang="en-US" sz="1600" dirty="0" smtClean="0">
                <a:latin typeface="+mj-lt"/>
              </a:rPr>
              <a:t>U.S.: 90%</a:t>
            </a:r>
          </a:p>
          <a:p>
            <a:r>
              <a:rPr lang="en-US" sz="1600" dirty="0" smtClean="0">
                <a:latin typeface="+mj-lt"/>
              </a:rPr>
              <a:t>Int’l Avg.: 89%</a:t>
            </a: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2946711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39552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234" y="107950"/>
            <a:ext cx="7315200" cy="8636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PIRLS assessment?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36904" y="64579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3" name="Picture 3" descr="C:\Users\daniel.mcgrath\Desktop\Fly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0"/>
            <a:ext cx="3750382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daniel.mcgrath\Desktop\Fly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74" y="1295400"/>
            <a:ext cx="3919794" cy="525780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2540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263" y="1442515"/>
            <a:ext cx="6499062" cy="4943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181600" y="4962334"/>
            <a:ext cx="2286000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Percentage of 4th-graders answering correctly:</a:t>
            </a:r>
          </a:p>
          <a:p>
            <a:r>
              <a:rPr lang="en-US" sz="1600" dirty="0" smtClean="0">
                <a:latin typeface="+mj-lt"/>
              </a:rPr>
              <a:t>U.S.: 42%</a:t>
            </a:r>
          </a:p>
          <a:p>
            <a:r>
              <a:rPr lang="en-US" sz="1600" dirty="0" smtClean="0">
                <a:latin typeface="+mj-lt"/>
              </a:rPr>
              <a:t>Int’l Avg.: 29%</a:t>
            </a:r>
            <a:endParaRPr lang="en-US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6992369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9144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"/>
            <a:ext cx="2432153" cy="68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1" y="171450"/>
            <a:ext cx="57912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</a:t>
            </a:r>
            <a:r>
              <a:rPr lang="en-US" sz="3200" dirty="0" smtClean="0"/>
              <a:t>(556) </a:t>
            </a:r>
            <a:r>
              <a:rPr lang="en-US" sz="3200" dirty="0"/>
              <a:t>higher than </a:t>
            </a:r>
            <a:r>
              <a:rPr lang="en-US" sz="3200" dirty="0" smtClean="0"/>
              <a:t>the PIRLS </a:t>
            </a:r>
            <a:r>
              <a:rPr lang="en-US" sz="3200" dirty="0"/>
              <a:t>scale average </a:t>
            </a:r>
            <a:r>
              <a:rPr lang="en-US" sz="3200" dirty="0" smtClean="0"/>
              <a:t>(500</a:t>
            </a:r>
            <a:r>
              <a:rPr lang="en-US" sz="3200" dirty="0"/>
              <a:t>)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6172200" y="5638800"/>
            <a:ext cx="1981200" cy="984885"/>
            <a:chOff x="6096000" y="5791200"/>
            <a:chExt cx="1981200" cy="984885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2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6" cstate="print"/>
          <a:srcRect l="30000" t="34984" r="43529" b="32752"/>
          <a:stretch>
            <a:fillRect/>
          </a:stretch>
        </p:blipFill>
        <p:spPr bwMode="auto">
          <a:xfrm>
            <a:off x="685800" y="1219200"/>
            <a:ext cx="5867400" cy="403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193734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9144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"/>
            <a:ext cx="2432153" cy="68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3418" y="64579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1" y="171450"/>
            <a:ext cx="57912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</a:t>
            </a:r>
            <a:r>
              <a:rPr lang="en-US" sz="3200" dirty="0" smtClean="0"/>
              <a:t>average score </a:t>
            </a:r>
            <a:r>
              <a:rPr lang="en-US" sz="3200" dirty="0"/>
              <a:t>(</a:t>
            </a:r>
            <a:r>
              <a:rPr lang="en-US" sz="3200" dirty="0" smtClean="0"/>
              <a:t>556) lower </a:t>
            </a:r>
            <a:r>
              <a:rPr lang="en-US" sz="3200" dirty="0"/>
              <a:t>than </a:t>
            </a:r>
            <a:r>
              <a:rPr lang="en-US" sz="3200" dirty="0" smtClean="0"/>
              <a:t>in </a:t>
            </a:r>
            <a:r>
              <a:rPr lang="en-US" sz="3200" dirty="0"/>
              <a:t>5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466317" y="2663352"/>
            <a:ext cx="6505983" cy="400110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172200" y="5638800"/>
            <a:ext cx="1981200" cy="984885"/>
            <a:chOff x="6096000" y="5791200"/>
            <a:chExt cx="1981200" cy="984885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2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5700" name="Picture 4"/>
          <p:cNvPicPr>
            <a:picLocks noChangeAspect="1" noChangeArrowheads="1"/>
          </p:cNvPicPr>
          <p:nvPr/>
        </p:nvPicPr>
        <p:blipFill>
          <a:blip r:embed="rId6" cstate="print"/>
          <a:srcRect l="17647" t="36458" r="31397" b="55925"/>
          <a:stretch>
            <a:fillRect/>
          </a:stretch>
        </p:blipFill>
        <p:spPr bwMode="auto">
          <a:xfrm>
            <a:off x="385762" y="1843088"/>
            <a:ext cx="6600825" cy="557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66015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9144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"/>
            <a:ext cx="2432153" cy="68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488407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171450"/>
            <a:ext cx="63246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(556) </a:t>
            </a:r>
            <a:r>
              <a:rPr lang="en-US" sz="3200" dirty="0"/>
              <a:t>not </a:t>
            </a:r>
            <a:r>
              <a:rPr lang="en-US" sz="3200" dirty="0" smtClean="0"/>
              <a:t>measurably different than in </a:t>
            </a:r>
            <a:r>
              <a:rPr lang="en-US" sz="3200" dirty="0"/>
              <a:t>7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36" name="Group 35"/>
          <p:cNvGrpSpPr/>
          <p:nvPr/>
        </p:nvGrpSpPr>
        <p:grpSpPr>
          <a:xfrm>
            <a:off x="6172200" y="5638800"/>
            <a:ext cx="1981200" cy="984885"/>
            <a:chOff x="6096000" y="5791200"/>
            <a:chExt cx="1981200" cy="984885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2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22" name="Picture 2"/>
          <p:cNvPicPr>
            <a:picLocks noChangeAspect="1" noChangeArrowheads="1"/>
          </p:cNvPicPr>
          <p:nvPr/>
        </p:nvPicPr>
        <p:blipFill>
          <a:blip r:embed="rId6" cstate="print"/>
          <a:srcRect l="15882" t="46875" r="32941" b="40625"/>
          <a:stretch>
            <a:fillRect/>
          </a:stretch>
        </p:blipFill>
        <p:spPr bwMode="auto">
          <a:xfrm>
            <a:off x="450272" y="1995034"/>
            <a:ext cx="66294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66015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"/>
            <a:ext cx="5712349" cy="151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1"/>
            <a:ext cx="9144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"/>
            <a:ext cx="2432153" cy="6812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9997" y="64579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1" y="171450"/>
            <a:ext cx="5791200" cy="81915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score (556) </a:t>
            </a:r>
            <a:r>
              <a:rPr lang="en-US" sz="3200" dirty="0"/>
              <a:t>higher than </a:t>
            </a:r>
            <a:r>
              <a:rPr lang="en-US" sz="3200" dirty="0" smtClean="0"/>
              <a:t>in </a:t>
            </a:r>
            <a:r>
              <a:rPr lang="en-US" sz="3200" dirty="0"/>
              <a:t>40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9" name="Rectangle 8"/>
          <p:cNvSpPr/>
          <p:nvPr/>
        </p:nvSpPr>
        <p:spPr>
          <a:xfrm>
            <a:off x="381000" y="1066800"/>
            <a:ext cx="5716745" cy="44196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6172200" y="5638800"/>
            <a:ext cx="1981200" cy="984885"/>
            <a:chOff x="6096000" y="5791200"/>
            <a:chExt cx="1981200" cy="984885"/>
          </a:xfrm>
        </p:grpSpPr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1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2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6015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2.33117E-6 L 0.00382 -1.4697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-734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6801" y="0"/>
            <a:ext cx="7302799" cy="1600200"/>
          </a:xfrm>
        </p:spPr>
        <p:txBody>
          <a:bodyPr/>
          <a:lstStyle/>
          <a:p>
            <a:r>
              <a:rPr lang="en-US" sz="3200" dirty="0" smtClean="0"/>
              <a:t>Average reading scores of 4th-grade students </a:t>
            </a:r>
            <a:r>
              <a:rPr lang="en-US" sz="3200" dirty="0" smtClean="0">
                <a:ln>
                  <a:solidFill>
                    <a:srgbClr val="98002D"/>
                  </a:solidFill>
                </a:ln>
                <a:solidFill>
                  <a:srgbClr val="98002D"/>
                </a:solidFill>
              </a:rPr>
              <a:t>increased</a:t>
            </a:r>
            <a:r>
              <a:rPr lang="en-US" sz="3200" dirty="0" smtClean="0"/>
              <a:t> </a:t>
            </a:r>
            <a:r>
              <a:rPr lang="en-US" sz="3200" dirty="0"/>
              <a:t>from 2006 to 2011 in </a:t>
            </a:r>
            <a:r>
              <a:rPr lang="en-US" sz="3200" dirty="0" smtClean="0"/>
              <a:t>13 education systems, including the U.S.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2200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828798" y="5867400"/>
            <a:ext cx="7010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reading score in 2011.</a:t>
            </a:r>
            <a:endParaRPr lang="en-US" sz="1200" dirty="0"/>
          </a:p>
        </p:txBody>
      </p:sp>
      <p:sp>
        <p:nvSpPr>
          <p:cNvPr id="14" name="Rectangle 13"/>
          <p:cNvSpPr/>
          <p:nvPr/>
        </p:nvSpPr>
        <p:spPr>
          <a:xfrm>
            <a:off x="289195" y="2318915"/>
            <a:ext cx="1257300" cy="27146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7"/>
          <p:cNvSpPr txBox="1"/>
          <p:nvPr/>
        </p:nvSpPr>
        <p:spPr>
          <a:xfrm>
            <a:off x="3797252" y="5682460"/>
            <a:ext cx="1869238" cy="261158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dirty="0"/>
              <a:t>Change in average score</a:t>
            </a:r>
          </a:p>
        </p:txBody>
      </p:sp>
      <p:graphicFrame>
        <p:nvGraphicFramePr>
          <p:cNvPr id="15" name="Chart 14"/>
          <p:cNvGraphicFramePr>
            <a:graphicFrameLocks/>
          </p:cNvGraphicFramePr>
          <p:nvPr/>
        </p:nvGraphicFramePr>
        <p:xfrm>
          <a:off x="-304800" y="1688175"/>
          <a:ext cx="9063903" cy="4309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4419986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" y="6164871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812376"/>
              </p:ext>
            </p:extLst>
          </p:nvPr>
        </p:nvGraphicFramePr>
        <p:xfrm>
          <a:off x="-304800" y="1676400"/>
          <a:ext cx="9525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134" y="0"/>
            <a:ext cx="7336467" cy="1600200"/>
          </a:xfrm>
        </p:spPr>
        <p:txBody>
          <a:bodyPr/>
          <a:lstStyle/>
          <a:p>
            <a:r>
              <a:rPr lang="en-US" sz="3200" dirty="0" smtClean="0"/>
              <a:t>Average reading scores of 4th-grade students </a:t>
            </a:r>
            <a:r>
              <a:rPr lang="en-US" sz="3200" dirty="0">
                <a:ln>
                  <a:solidFill>
                    <a:srgbClr val="98002D"/>
                  </a:solidFill>
                </a:ln>
                <a:solidFill>
                  <a:srgbClr val="98002D"/>
                </a:solidFill>
              </a:rPr>
              <a:t>decreased</a:t>
            </a:r>
            <a:r>
              <a:rPr lang="en-US" sz="3200" dirty="0" smtClean="0"/>
              <a:t> from </a:t>
            </a:r>
            <a:r>
              <a:rPr lang="en-US" sz="3200" dirty="0"/>
              <a:t>2006 to 2011 in </a:t>
            </a:r>
            <a:r>
              <a:rPr lang="en-US" sz="3200" dirty="0" smtClean="0"/>
              <a:t>8 </a:t>
            </a:r>
            <a:r>
              <a:rPr lang="en-US" sz="3200" dirty="0"/>
              <a:t>education systems 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5867400"/>
            <a:ext cx="678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reading score in 2011.</a:t>
            </a:r>
            <a:endParaRPr lang="en-US" sz="12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503557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PIRLS international reading benchmarks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3610" y="6365152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19</a:t>
            </a:fld>
            <a:endParaRPr lang="en-US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568901"/>
              </p:ext>
            </p:extLst>
          </p:nvPr>
        </p:nvGraphicFramePr>
        <p:xfrm>
          <a:off x="685800" y="1219200"/>
          <a:ext cx="7772400" cy="4581288"/>
        </p:xfrm>
        <a:graphic>
          <a:graphicData uri="http://schemas.openxmlformats.org/drawingml/2006/table">
            <a:tbl>
              <a:tblPr firstRow="1" bandRow="1"/>
              <a:tblGrid>
                <a:gridCol w="2331720"/>
                <a:gridCol w="5440680"/>
              </a:tblGrid>
              <a:tr h="4479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en-US" sz="2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Grade 4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</a:tr>
              <a:tr h="13177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Advanced (625)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B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i="0" dirty="0" smtClean="0">
                          <a:latin typeface="Arial" pitchFamily="34" charset="0"/>
                          <a:cs typeface="Arial" pitchFamily="34" charset="0"/>
                        </a:rPr>
                        <a:t>Students can interpret figurative language, distinguish and interpret</a:t>
                      </a:r>
                      <a:r>
                        <a:rPr lang="en-US" sz="1600" i="0" baseline="0" dirty="0" smtClean="0">
                          <a:latin typeface="Arial" pitchFamily="34" charset="0"/>
                          <a:cs typeface="Arial" pitchFamily="34" charset="0"/>
                        </a:rPr>
                        <a:t> complex information from different parts of text, and integrate ideas across text to provide interpretations about characters’ feelings and behaviors.</a:t>
                      </a:r>
                      <a:endParaRPr lang="en-US" sz="16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BD8"/>
                    </a:solidFill>
                  </a:tcPr>
                </a:tc>
              </a:tr>
              <a:tr h="11110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High (550)</a:t>
                      </a:r>
                    </a:p>
                    <a:p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i="0" dirty="0" smtClean="0">
                          <a:latin typeface="Arial" pitchFamily="34" charset="0"/>
                          <a:cs typeface="Arial" pitchFamily="34" charset="0"/>
                        </a:rPr>
                        <a:t>Students can recognize</a:t>
                      </a:r>
                      <a:r>
                        <a:rPr lang="en-US" sz="1600" i="0" baseline="0" dirty="0" smtClean="0">
                          <a:latin typeface="Arial" pitchFamily="34" charset="0"/>
                          <a:cs typeface="Arial" pitchFamily="34" charset="0"/>
                        </a:rPr>
                        <a:t> some textual features, make inferences on the basis of abstract or embedded information, and integrate information to recognize main ideas and provide explanations. </a:t>
                      </a:r>
                      <a:endParaRPr lang="en-US" sz="16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AE"/>
                    </a:solidFill>
                  </a:tcPr>
                </a:tc>
              </a:tr>
              <a:tr h="9043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Intermediate (475)</a:t>
                      </a:r>
                    </a:p>
                    <a:p>
                      <a:endParaRPr lang="en-US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B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i="0" dirty="0" smtClean="0">
                          <a:latin typeface="Arial" pitchFamily="34" charset="0"/>
                          <a:cs typeface="Arial" pitchFamily="34" charset="0"/>
                        </a:rPr>
                        <a:t>Students can identify central events, make straightforward inferences from the text, and begin to make connections</a:t>
                      </a:r>
                      <a:r>
                        <a:rPr lang="en-US" sz="1600" i="0" baseline="0" dirty="0" smtClean="0">
                          <a:latin typeface="Arial" pitchFamily="34" charset="0"/>
                          <a:cs typeface="Arial" pitchFamily="34" charset="0"/>
                        </a:rPr>
                        <a:t> across parts of the text. </a:t>
                      </a:r>
                      <a:endParaRPr lang="en-US" sz="16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DBD8"/>
                    </a:solidFill>
                  </a:tcPr>
                </a:tc>
              </a:tr>
              <a:tr h="79101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Low (400)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i="0" dirty="0" smtClean="0">
                          <a:latin typeface="Arial" pitchFamily="34" charset="0"/>
                          <a:cs typeface="Arial" pitchFamily="34" charset="0"/>
                        </a:rPr>
                        <a:t>Students can retrieve explicitly</a:t>
                      </a:r>
                      <a:r>
                        <a:rPr lang="en-US" sz="1600" i="0" baseline="0" dirty="0" smtClean="0">
                          <a:latin typeface="Arial" pitchFamily="34" charset="0"/>
                          <a:cs typeface="Arial" pitchFamily="34" charset="0"/>
                        </a:rPr>
                        <a:t> stated details from literary and informational texts.</a:t>
                      </a:r>
                      <a:endParaRPr lang="en-US" sz="16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5AE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60803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315200" cy="863600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</a:rPr>
              <a:t>Overview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7772400" cy="44196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</a:rPr>
              <a:t>What are PIRLS and TIMSS and which education systems participate in them?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</a:rPr>
              <a:t>How are U.S. students performing compared to their international peers in: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4th-grade reading?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4th- and 8th-grade mathematics?</a:t>
            </a:r>
          </a:p>
          <a:p>
            <a:pPr lvl="1">
              <a:buFont typeface="Wingdings" pitchFamily="2" charset="2"/>
              <a:buChar char="v"/>
            </a:pPr>
            <a:r>
              <a:rPr lang="en-US" sz="2000" dirty="0" smtClean="0">
                <a:solidFill>
                  <a:schemeClr val="tx1"/>
                </a:solidFill>
              </a:rPr>
              <a:t>4th- and 8th-grade science?</a:t>
            </a:r>
          </a:p>
          <a:p>
            <a:pPr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buClr>
                <a:schemeClr val="tx1"/>
              </a:buClr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</a:rPr>
              <a:t>How are students performing                                      in participating U.S. states?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76CF9B-7A98-4319-AD53-1064EEC20A12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286" y="3200395"/>
            <a:ext cx="2656118" cy="2671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76200"/>
            <a:ext cx="7315200" cy="16764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effectLst/>
                <a:cs typeface="Arial" pitchFamily="34" charset="0"/>
              </a:rPr>
              <a:t>Percentages of U.S. 4th-grade students reaching PIRLS reading benchmarks were higher than international medians in 2011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9361224"/>
              </p:ext>
            </p:extLst>
          </p:nvPr>
        </p:nvGraphicFramePr>
        <p:xfrm>
          <a:off x="1178040" y="1676400"/>
          <a:ext cx="6858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2855" y="6360485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371600" y="5496580"/>
            <a:ext cx="716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All U.S</a:t>
            </a:r>
            <a:r>
              <a:rPr lang="en-US" sz="1200" dirty="0">
                <a:latin typeface="Arial" charset="0"/>
              </a:rPr>
              <a:t>. </a:t>
            </a:r>
            <a:r>
              <a:rPr lang="en-US" sz="1200" dirty="0" smtClean="0">
                <a:latin typeface="Arial" charset="0"/>
              </a:rPr>
              <a:t>percentages are </a:t>
            </a:r>
            <a:r>
              <a:rPr lang="en-US" sz="1200" dirty="0">
                <a:latin typeface="Arial" charset="0"/>
              </a:rPr>
              <a:t>significantly </a:t>
            </a:r>
            <a:r>
              <a:rPr lang="en-US" sz="1200" dirty="0" smtClean="0">
                <a:latin typeface="Arial" charset="0"/>
              </a:rPr>
              <a:t>higher than the corresponding PIRLS international </a:t>
            </a:r>
            <a:r>
              <a:rPr lang="en-US" sz="1200" dirty="0">
                <a:latin typeface="Arial" charset="0"/>
              </a:rPr>
              <a:t>median </a:t>
            </a:r>
            <a:r>
              <a:rPr lang="en-US" sz="1200" dirty="0" smtClean="0">
                <a:latin typeface="Arial" charset="0"/>
              </a:rPr>
              <a:t>at the .05 level of statistical significance.</a:t>
            </a:r>
            <a:endParaRPr lang="en-US" sz="1200" dirty="0">
              <a:latin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631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776412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711655" y="4100514"/>
            <a:ext cx="1231446" cy="257174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133600" y="5759275"/>
            <a:ext cx="655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78598" y="-152400"/>
            <a:ext cx="8305800" cy="16002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effectLst/>
                <a:cs typeface="Arial" pitchFamily="34" charset="0"/>
              </a:rPr>
              <a:t>Two systems had higher percentages of 4th-grade students reaching </a:t>
            </a:r>
            <a:r>
              <a:rPr lang="en-US" sz="3200" i="1" dirty="0" smtClean="0">
                <a:solidFill>
                  <a:schemeClr val="tx1"/>
                </a:solidFill>
                <a:effectLst/>
                <a:cs typeface="Arial" pitchFamily="34" charset="0"/>
              </a:rPr>
              <a:t>Advanced</a:t>
            </a:r>
            <a:r>
              <a:rPr lang="en-US" sz="3200" dirty="0" smtClean="0">
                <a:solidFill>
                  <a:schemeClr val="tx1"/>
                </a:solidFill>
                <a:effectLst/>
                <a:cs typeface="Arial" pitchFamily="34" charset="0"/>
              </a:rPr>
              <a:t> than the U.S.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6934200" y="3156854"/>
            <a:ext cx="19050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cs typeface="Times New Roman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38800" y="3020240"/>
            <a:ext cx="2355683" cy="977605"/>
            <a:chOff x="6407317" y="2527595"/>
            <a:chExt cx="2355683" cy="977605"/>
          </a:xfrm>
        </p:grpSpPr>
        <p:sp>
          <p:nvSpPr>
            <p:cNvPr id="10" name="Rectangle 9"/>
            <p:cNvSpPr/>
            <p:nvPr/>
          </p:nvSpPr>
          <p:spPr>
            <a:xfrm>
              <a:off x="6407317" y="2619375"/>
              <a:ext cx="108284" cy="109728"/>
            </a:xfrm>
            <a:prstGeom prst="rect">
              <a:avLst/>
            </a:prstGeom>
            <a:solidFill>
              <a:srgbClr val="98002D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410325" y="2921889"/>
              <a:ext cx="108284" cy="109728"/>
            </a:xfrm>
            <a:prstGeom prst="rect">
              <a:avLst/>
            </a:prstGeom>
            <a:solidFill>
              <a:srgbClr val="C87B7B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3" name="TextBox 1"/>
            <p:cNvSpPr txBox="1"/>
            <p:nvPr/>
          </p:nvSpPr>
          <p:spPr>
            <a:xfrm>
              <a:off x="6493042" y="2527595"/>
              <a:ext cx="2269958" cy="977605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.05)</a:t>
              </a:r>
            </a:p>
            <a:p>
              <a:endParaRPr lang="en-US" sz="1400" dirty="0">
                <a:cs typeface="Times New Roman" pitchFamily="18" charset="0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152400"/>
            <a:ext cx="61912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9930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9724312"/>
              </p:ext>
            </p:extLst>
          </p:nvPr>
        </p:nvGraphicFramePr>
        <p:xfrm>
          <a:off x="-304800" y="1357133"/>
          <a:ext cx="9448800" cy="4434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9730684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MPj0408982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-990600"/>
            <a:ext cx="9296400" cy="852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990600" y="3733800"/>
            <a:ext cx="7772400" cy="914400"/>
          </a:xfrm>
          <a:prstGeom prst="round2DiagRect">
            <a:avLst>
              <a:gd name="adj1" fmla="val 44054"/>
              <a:gd name="adj2" fmla="val 0"/>
            </a:avLst>
          </a:prstGeom>
          <a:ln>
            <a:solidFill>
              <a:schemeClr val="accent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MATHEMATICS</a:t>
            </a:r>
            <a:endParaRPr lang="en-US" sz="4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>
              <a:defRPr/>
            </a:pPr>
            <a:r>
              <a:rPr lang="en-US" sz="3200" kern="1200" dirty="0" smtClean="0">
                <a:solidFill>
                  <a:schemeClr val="tx1"/>
                </a:solidFill>
              </a:rPr>
              <a:t>TIMSS 2011 mathematics framework</a:t>
            </a:r>
            <a:endParaRPr lang="en-US" sz="3200" kern="12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74205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5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6444118"/>
              </p:ext>
            </p:extLst>
          </p:nvPr>
        </p:nvGraphicFramePr>
        <p:xfrm>
          <a:off x="914400" y="1143000"/>
          <a:ext cx="7620000" cy="4670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  <a:gridCol w="5943600"/>
              </a:tblGrid>
              <a:tr h="53052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/>
                        <a:t>TIMSS mathematics</a:t>
                      </a:r>
                      <a:endParaRPr lang="en-US" sz="2400" dirty="0"/>
                    </a:p>
                  </a:txBody>
                  <a:tcPr anchor="ctr">
                    <a:solidFill>
                      <a:srgbClr val="10248A"/>
                    </a:solidFill>
                  </a:tcPr>
                </a:tc>
              </a:tr>
              <a:tr h="260502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Content dimensions</a:t>
                      </a:r>
                      <a:endParaRPr lang="en-US" b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u="sng" dirty="0" smtClean="0"/>
                        <a:t>Grade 4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smtClean="0"/>
                        <a:t>Number </a:t>
                      </a:r>
                    </a:p>
                    <a:p>
                      <a:r>
                        <a:rPr lang="en-US" dirty="0" smtClean="0"/>
                        <a:t>Geometric Shapes and Measures </a:t>
                      </a:r>
                    </a:p>
                    <a:p>
                      <a:r>
                        <a:rPr lang="en-US" dirty="0" smtClean="0"/>
                        <a:t>Data Display</a:t>
                      </a:r>
                    </a:p>
                    <a:p>
                      <a:endParaRPr lang="en-US" u="sng" dirty="0" smtClean="0"/>
                    </a:p>
                    <a:p>
                      <a:r>
                        <a:rPr lang="en-US" u="sng" dirty="0" smtClean="0"/>
                        <a:t>Grade 8</a:t>
                      </a:r>
                    </a:p>
                    <a:p>
                      <a:r>
                        <a:rPr lang="en-US" dirty="0" smtClean="0"/>
                        <a:t>Number</a:t>
                      </a:r>
                    </a:p>
                    <a:p>
                      <a:r>
                        <a:rPr lang="en-US" dirty="0" smtClean="0"/>
                        <a:t>Algebra</a:t>
                      </a:r>
                    </a:p>
                    <a:p>
                      <a:r>
                        <a:rPr lang="en-US" dirty="0" smtClean="0"/>
                        <a:t>Geometry</a:t>
                      </a:r>
                    </a:p>
                    <a:p>
                      <a:r>
                        <a:rPr lang="en-US" dirty="0" smtClean="0"/>
                        <a:t>Data and Chance</a:t>
                      </a:r>
                      <a:endParaRPr lang="en-US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</a:tr>
              <a:tr h="1305092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Cognitive dimensions</a:t>
                      </a:r>
                      <a:endParaRPr lang="en-US" b="1" dirty="0"/>
                    </a:p>
                  </a:txBody>
                  <a:tcPr>
                    <a:solidFill>
                      <a:srgbClr val="96B3F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Knowing</a:t>
                      </a:r>
                    </a:p>
                    <a:p>
                      <a:r>
                        <a:rPr lang="en-US" dirty="0" smtClean="0"/>
                        <a:t>Applying</a:t>
                      </a:r>
                    </a:p>
                    <a:p>
                      <a:r>
                        <a:rPr lang="en-US" dirty="0" smtClean="0"/>
                        <a:t>Reasoning</a:t>
                      </a:r>
                      <a:endParaRPr lang="en-US" dirty="0"/>
                    </a:p>
                  </a:txBody>
                  <a:tcPr>
                    <a:solidFill>
                      <a:srgbClr val="96B3F4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730827"/>
            <a:ext cx="1755775" cy="252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259925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7984" y="1107558"/>
            <a:ext cx="8288816" cy="4683642"/>
          </a:xfrm>
          <a:prstGeom prst="rect">
            <a:avLst/>
          </a:prstGeom>
          <a:solidFill>
            <a:srgbClr val="10248A"/>
          </a:solidFill>
          <a:ln>
            <a:noFill/>
          </a:ln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163222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</a:t>
            </a:r>
            <a:r>
              <a:rPr lang="en-US" sz="2000" b="1" dirty="0">
                <a:solidFill>
                  <a:srgbClr val="FFFFFF"/>
                </a:solidFill>
              </a:rPr>
              <a:t>4</a:t>
            </a:r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25" y="1263134"/>
            <a:ext cx="5958075" cy="418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114953" y="1670063"/>
            <a:ext cx="1500963" cy="17543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+mj-lt"/>
              </a:rPr>
              <a:t>Percentage of 4th-graders answering correctly:</a:t>
            </a:r>
          </a:p>
          <a:p>
            <a:r>
              <a:rPr lang="en-US" dirty="0">
                <a:solidFill>
                  <a:schemeClr val="bg1"/>
                </a:solidFill>
                <a:latin typeface="+mj-lt"/>
              </a:rPr>
              <a:t>U.S.: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80%</a:t>
            </a:r>
            <a:endParaRPr lang="en-US" dirty="0">
              <a:solidFill>
                <a:schemeClr val="bg1"/>
              </a:solidFill>
              <a:latin typeface="+mj-lt"/>
            </a:endParaRPr>
          </a:p>
          <a:p>
            <a:r>
              <a:rPr lang="en-US" dirty="0">
                <a:solidFill>
                  <a:schemeClr val="bg1"/>
                </a:solidFill>
                <a:latin typeface="+mj-lt"/>
              </a:rPr>
              <a:t>Int’l Avg.: </a:t>
            </a:r>
            <a:r>
              <a:rPr lang="en-US" dirty="0" smtClean="0">
                <a:solidFill>
                  <a:schemeClr val="bg1"/>
                </a:solidFill>
                <a:latin typeface="+mj-lt"/>
              </a:rPr>
              <a:t>54%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 txBox="1">
            <a:spLocks/>
          </p:cNvSpPr>
          <p:nvPr/>
        </p:nvSpPr>
        <p:spPr bwMode="auto">
          <a:xfrm>
            <a:off x="733425" y="0"/>
            <a:ext cx="82296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smtClean="0"/>
              <a:t>What is on the TIMSS mathematics assessment?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03631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425" y="0"/>
            <a:ext cx="8229600" cy="863600"/>
          </a:xfrm>
        </p:spPr>
        <p:txBody>
          <a:bodyPr/>
          <a:lstStyle/>
          <a:p>
            <a:pPr lvl="0"/>
            <a:r>
              <a:rPr lang="en-US" sz="3200" dirty="0"/>
              <a:t>What is on the TIMSS mathematics assessment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97984" y="1119199"/>
            <a:ext cx="8288816" cy="4683642"/>
          </a:xfrm>
          <a:prstGeom prst="rect">
            <a:avLst/>
          </a:prstGeom>
          <a:solidFill>
            <a:srgbClr val="10248A"/>
          </a:solidFill>
          <a:ln>
            <a:noFill/>
          </a:ln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3400" y="163222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</a:t>
            </a:r>
            <a:r>
              <a:rPr lang="en-US" sz="2000" b="1" dirty="0">
                <a:solidFill>
                  <a:srgbClr val="FFFFFF"/>
                </a:solidFill>
              </a:rPr>
              <a:t>4</a:t>
            </a:r>
          </a:p>
        </p:txBody>
      </p:sp>
      <p:pic>
        <p:nvPicPr>
          <p:cNvPr id="2017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748" y="1119199"/>
            <a:ext cx="6019800" cy="4676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4238763" y="411480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4th-graders 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76%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65%</a:t>
            </a:r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141006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98329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17277" y="16002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8</a:t>
            </a:r>
            <a:endParaRPr lang="en-US" sz="2000" b="1" dirty="0">
              <a:solidFill>
                <a:srgbClr val="FFFFFF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74184" y="14177"/>
            <a:ext cx="8229600" cy="863600"/>
          </a:xfrm>
        </p:spPr>
        <p:txBody>
          <a:bodyPr/>
          <a:lstStyle/>
          <a:p>
            <a:pPr lvl="0"/>
            <a:r>
              <a:rPr lang="en-US" sz="3200" dirty="0"/>
              <a:t>What is on the TIMSS mathematics assessment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11" name="Rectangle 10"/>
          <p:cNvSpPr/>
          <p:nvPr/>
        </p:nvSpPr>
        <p:spPr>
          <a:xfrm>
            <a:off x="228600" y="1028700"/>
            <a:ext cx="8515350" cy="4800600"/>
          </a:xfrm>
          <a:prstGeom prst="rect">
            <a:avLst/>
          </a:prstGeom>
          <a:solidFill>
            <a:srgbClr val="10248A"/>
          </a:solidFill>
          <a:ln>
            <a:noFill/>
          </a:ln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06715" y="14097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8</a:t>
            </a:r>
            <a:endParaRPr lang="en-US" sz="2000" b="1" dirty="0">
              <a:solidFill>
                <a:srgbClr val="FFFFFF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7164680" cy="3189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5658249" y="2608693"/>
            <a:ext cx="21265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</a:t>
            </a:r>
            <a:r>
              <a:rPr lang="en-US" dirty="0" smtClean="0"/>
              <a:t>8th-graders </a:t>
            </a:r>
            <a:r>
              <a:rPr lang="en-US" dirty="0"/>
              <a:t>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87%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70%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83881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85503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1238952"/>
            <a:ext cx="8515350" cy="4800600"/>
          </a:xfrm>
          <a:prstGeom prst="rect">
            <a:avLst/>
          </a:prstGeom>
          <a:solidFill>
            <a:srgbClr val="10248A"/>
          </a:solidFill>
          <a:ln>
            <a:noFill/>
          </a:ln>
          <a:effectLst>
            <a:glow rad="101600">
              <a:srgbClr val="002060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0" y="1839686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</a:rPr>
              <a:t>GRADE 8</a:t>
            </a:r>
            <a:endParaRPr lang="en-US" sz="2000" b="1" dirty="0">
              <a:solidFill>
                <a:srgbClr val="FFFFFF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74184" y="14177"/>
            <a:ext cx="8229600" cy="863600"/>
          </a:xfrm>
        </p:spPr>
        <p:txBody>
          <a:bodyPr/>
          <a:lstStyle/>
          <a:p>
            <a:pPr lvl="0"/>
            <a:r>
              <a:rPr lang="en-US" sz="3200" dirty="0"/>
              <a:t>What is on the TIMSS mathematics assessment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pic>
        <p:nvPicPr>
          <p:cNvPr id="20377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14789"/>
            <a:ext cx="5962650" cy="4595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927803" y="304800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8th-graders 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66%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45%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15914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4023" y="-28444"/>
            <a:ext cx="2294194" cy="69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-20411"/>
            <a:ext cx="6400800" cy="1236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541) </a:t>
            </a:r>
            <a:r>
              <a:rPr lang="en-US" sz="3200" dirty="0"/>
              <a:t>higher than the TIMSS scale average (</a:t>
            </a:r>
            <a:r>
              <a:rPr lang="en-US" sz="3200" dirty="0" smtClean="0"/>
              <a:t>500)</a:t>
            </a:r>
            <a:endParaRPr lang="en-US" sz="32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77362" y="4114800"/>
            <a:ext cx="6172644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096000" y="5638800"/>
            <a:ext cx="1981200" cy="984885"/>
            <a:chOff x="6096000" y="5791200"/>
            <a:chExt cx="1981200" cy="984885"/>
          </a:xfrm>
        </p:grpSpPr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68" y="6242958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8770" name="Picture 2"/>
          <p:cNvPicPr>
            <a:picLocks noChangeAspect="1" noChangeArrowheads="1"/>
          </p:cNvPicPr>
          <p:nvPr/>
        </p:nvPicPr>
        <p:blipFill>
          <a:blip r:embed="rId6" cstate="print"/>
          <a:srcRect l="15882" t="43750" r="33529" b="19792"/>
          <a:stretch>
            <a:fillRect/>
          </a:stretch>
        </p:blipFill>
        <p:spPr bwMode="auto">
          <a:xfrm>
            <a:off x="304800" y="1676400"/>
            <a:ext cx="6553200" cy="266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658483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0" y="-1"/>
            <a:ext cx="9144000" cy="1665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4023" y="-28444"/>
            <a:ext cx="2294194" cy="69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-20411"/>
            <a:ext cx="6400800" cy="1236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541) lower </a:t>
            </a:r>
            <a:r>
              <a:rPr lang="en-US" sz="3200" dirty="0"/>
              <a:t>than </a:t>
            </a:r>
            <a:r>
              <a:rPr lang="en-US" sz="3200" dirty="0" smtClean="0"/>
              <a:t>in </a:t>
            </a:r>
            <a:r>
              <a:rPr lang="en-US" sz="3200" dirty="0"/>
              <a:t>8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6096000" y="5638800"/>
            <a:ext cx="1981200" cy="984885"/>
            <a:chOff x="6096000" y="5791200"/>
            <a:chExt cx="1981200" cy="984885"/>
          </a:xfrm>
        </p:grpSpPr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9794" name="Picture 2"/>
          <p:cNvPicPr>
            <a:picLocks noChangeAspect="1" noChangeArrowheads="1"/>
          </p:cNvPicPr>
          <p:nvPr/>
        </p:nvPicPr>
        <p:blipFill>
          <a:blip r:embed="rId6" cstate="print"/>
          <a:srcRect l="8823" t="28125" r="42353" b="22917"/>
          <a:stretch>
            <a:fillRect/>
          </a:stretch>
        </p:blipFill>
        <p:spPr bwMode="auto">
          <a:xfrm>
            <a:off x="409267" y="1442423"/>
            <a:ext cx="6324600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389038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42" y="685800"/>
            <a:ext cx="7347858" cy="762000"/>
          </a:xfrm>
          <a:ln>
            <a:noFill/>
          </a:ln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</a:rPr>
              <a:t>What are…?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0"/>
          </p:nvPr>
        </p:nvSpPr>
        <p:spPr>
          <a:xfrm>
            <a:off x="7010400" y="6380425"/>
            <a:ext cx="2133600" cy="476250"/>
          </a:xfrm>
          <a:prstGeom prst="rect">
            <a:avLst/>
          </a:prstGeom>
        </p:spPr>
        <p:txBody>
          <a:bodyPr/>
          <a:lstStyle/>
          <a:p>
            <a:fld id="{56A3D616-2DAB-4083-8B60-A413B3A5C05A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8869" y="1671450"/>
            <a:ext cx="4191000" cy="1524000"/>
          </a:xfrm>
          <a:prstGeom prst="rect">
            <a:avLst/>
          </a:prstGeom>
          <a:noFill/>
        </p:spPr>
        <p:txBody>
          <a:bodyPr wrap="square" lIns="91440" rtlCol="0">
            <a:noAutofit/>
          </a:bodyPr>
          <a:lstStyle/>
          <a:p>
            <a:pPr lvl="1" indent="-27432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Progress in International Reading Literacy Study (PIRLS)</a:t>
            </a:r>
          </a:p>
          <a:p>
            <a:pPr lvl="1" indent="-274320">
              <a:buFont typeface="Arial" pitchFamily="34" charset="0"/>
              <a:buChar char="•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 indent="-27432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-grade reading assessment</a:t>
            </a:r>
          </a:p>
        </p:txBody>
      </p:sp>
      <p:sp>
        <p:nvSpPr>
          <p:cNvPr id="14" name="Notched Right Arrow 13"/>
          <p:cNvSpPr/>
          <p:nvPr/>
        </p:nvSpPr>
        <p:spPr>
          <a:xfrm>
            <a:off x="609600" y="4870450"/>
            <a:ext cx="8153400" cy="558800"/>
          </a:xfrm>
          <a:prstGeom prst="notchedRightArrow">
            <a:avLst/>
          </a:prstGeom>
          <a:solidFill>
            <a:schemeClr val="accent4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Oval 19"/>
          <p:cNvSpPr/>
          <p:nvPr/>
        </p:nvSpPr>
        <p:spPr>
          <a:xfrm>
            <a:off x="60325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Oval 21"/>
          <p:cNvSpPr/>
          <p:nvPr/>
        </p:nvSpPr>
        <p:spPr>
          <a:xfrm>
            <a:off x="7620000" y="5041900"/>
            <a:ext cx="215900" cy="215900"/>
          </a:xfrm>
          <a:prstGeom prst="ellipse">
            <a:avLst/>
          </a:prstGeom>
          <a:solidFill>
            <a:srgbClr val="FF0000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5105400" y="6324600"/>
            <a:ext cx="3657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 In 1999, no grade 4 assessment. </a:t>
            </a:r>
            <a:endParaRPr lang="en-US" sz="1600" dirty="0"/>
          </a:p>
        </p:txBody>
      </p:sp>
      <p:sp>
        <p:nvSpPr>
          <p:cNvPr id="27" name="Oval 26"/>
          <p:cNvSpPr/>
          <p:nvPr/>
        </p:nvSpPr>
        <p:spPr>
          <a:xfrm>
            <a:off x="27432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Title 1"/>
          <p:cNvSpPr txBox="1">
            <a:spLocks/>
          </p:cNvSpPr>
          <p:nvPr/>
        </p:nvSpPr>
        <p:spPr bwMode="auto">
          <a:xfrm>
            <a:off x="5943600" y="990600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TIMSS</a:t>
            </a:r>
            <a:endParaRPr kumimoji="0" lang="en-US" sz="3400" b="1" i="0" u="none" strike="noStrike" kern="0" cap="none" spc="0" normalizeH="0" baseline="0" noProof="0" dirty="0">
              <a:ln>
                <a:solidFill>
                  <a:schemeClr val="accent2"/>
                </a:solidFill>
              </a:ln>
              <a:solidFill>
                <a:srgbClr val="008A3E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Title 1"/>
          <p:cNvSpPr txBox="1">
            <a:spLocks/>
          </p:cNvSpPr>
          <p:nvPr/>
        </p:nvSpPr>
        <p:spPr bwMode="auto">
          <a:xfrm>
            <a:off x="1068070" y="987552"/>
            <a:ext cx="178308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PIRLS</a:t>
            </a:r>
            <a:endParaRPr kumimoji="0" lang="en-US" sz="3400" b="1" i="0" u="none" strike="noStrike" kern="0" cap="none" spc="0" normalizeH="0" baseline="0" noProof="0" dirty="0">
              <a:ln>
                <a:solidFill>
                  <a:srgbClr val="FF0000"/>
                </a:solidFill>
              </a:ln>
              <a:solidFill>
                <a:srgbClr val="F16B5D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44196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Oval 30"/>
          <p:cNvSpPr/>
          <p:nvPr/>
        </p:nvSpPr>
        <p:spPr>
          <a:xfrm>
            <a:off x="1219200" y="50292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Freeform 31"/>
          <p:cNvSpPr/>
          <p:nvPr/>
        </p:nvSpPr>
        <p:spPr>
          <a:xfrm>
            <a:off x="2819400" y="4267200"/>
            <a:ext cx="5791200" cy="863600"/>
          </a:xfrm>
          <a:custGeom>
            <a:avLst/>
            <a:gdLst>
              <a:gd name="connsiteX0" fmla="*/ 0 w 1931524"/>
              <a:gd name="connsiteY0" fmla="*/ 0 h 863600"/>
              <a:gd name="connsiteX1" fmla="*/ 1931524 w 1931524"/>
              <a:gd name="connsiteY1" fmla="*/ 0 h 863600"/>
              <a:gd name="connsiteX2" fmla="*/ 1931524 w 1931524"/>
              <a:gd name="connsiteY2" fmla="*/ 863600 h 863600"/>
              <a:gd name="connsiteX3" fmla="*/ 0 w 1931524"/>
              <a:gd name="connsiteY3" fmla="*/ 863600 h 863600"/>
              <a:gd name="connsiteX4" fmla="*/ 0 w 1931524"/>
              <a:gd name="connsiteY4" fmla="*/ 0 h 86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1524" h="863600">
                <a:moveTo>
                  <a:pt x="0" y="0"/>
                </a:moveTo>
                <a:lnTo>
                  <a:pt x="1931524" y="0"/>
                </a:lnTo>
                <a:lnTo>
                  <a:pt x="1931524" y="863600"/>
                </a:lnTo>
                <a:lnTo>
                  <a:pt x="0" y="86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213360" numCol="1" spcCol="1270" anchor="t" anchorCtr="0">
            <a:noAutofit/>
          </a:bodyPr>
          <a:lstStyle/>
          <a:p>
            <a:pPr lvl="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2001            2006             2011</a:t>
            </a:r>
          </a:p>
        </p:txBody>
      </p:sp>
      <p:sp>
        <p:nvSpPr>
          <p:cNvPr id="35" name="Oval 34"/>
          <p:cNvSpPr/>
          <p:nvPr/>
        </p:nvSpPr>
        <p:spPr>
          <a:xfrm>
            <a:off x="55753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Oval 35"/>
          <p:cNvSpPr/>
          <p:nvPr/>
        </p:nvSpPr>
        <p:spPr>
          <a:xfrm>
            <a:off x="3594100" y="5041900"/>
            <a:ext cx="215900" cy="2159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7" name="Freeform 36"/>
          <p:cNvSpPr/>
          <p:nvPr/>
        </p:nvSpPr>
        <p:spPr>
          <a:xfrm>
            <a:off x="228600" y="5105400"/>
            <a:ext cx="8610600" cy="787400"/>
          </a:xfrm>
          <a:custGeom>
            <a:avLst/>
            <a:gdLst>
              <a:gd name="connsiteX0" fmla="*/ 0 w 1931524"/>
              <a:gd name="connsiteY0" fmla="*/ 0 h 863600"/>
              <a:gd name="connsiteX1" fmla="*/ 1931524 w 1931524"/>
              <a:gd name="connsiteY1" fmla="*/ 0 h 863600"/>
              <a:gd name="connsiteX2" fmla="*/ 1931524 w 1931524"/>
              <a:gd name="connsiteY2" fmla="*/ 863600 h 863600"/>
              <a:gd name="connsiteX3" fmla="*/ 0 w 1931524"/>
              <a:gd name="connsiteY3" fmla="*/ 863600 h 863600"/>
              <a:gd name="connsiteX4" fmla="*/ 0 w 1931524"/>
              <a:gd name="connsiteY4" fmla="*/ 0 h 86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1524" h="863600">
                <a:moveTo>
                  <a:pt x="0" y="0"/>
                </a:moveTo>
                <a:lnTo>
                  <a:pt x="1931524" y="0"/>
                </a:lnTo>
                <a:lnTo>
                  <a:pt x="1931524" y="863600"/>
                </a:lnTo>
                <a:lnTo>
                  <a:pt x="0" y="86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13360" tIns="213360" rIns="213360" bIns="213360" numCol="1" spcCol="1270" anchor="t" anchorCtr="0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400" b="1" kern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1995        1999*       2003         2007        2011</a:t>
            </a:r>
            <a:endParaRPr lang="en-US" sz="3400" b="1" kern="0" dirty="0">
              <a:ln>
                <a:solidFill>
                  <a:schemeClr val="accent2"/>
                </a:solidFill>
              </a:ln>
              <a:solidFill>
                <a:srgbClr val="008A3E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19600" y="1595250"/>
            <a:ext cx="4419600" cy="1600200"/>
          </a:xfrm>
          <a:prstGeom prst="rect">
            <a:avLst/>
          </a:prstGeom>
          <a:noFill/>
        </p:spPr>
        <p:txBody>
          <a:bodyPr wrap="square" lIns="91440" rtlCol="0">
            <a:noAutofit/>
          </a:bodyPr>
          <a:lstStyle/>
          <a:p>
            <a:pPr lvl="1" indent="-27432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Trends in International Mathematics and Science Study (TIMSS)</a:t>
            </a:r>
          </a:p>
          <a:p>
            <a:pPr lvl="1" indent="-274320">
              <a:buFont typeface="Arial" pitchFamily="34" charset="0"/>
              <a:buChar char="•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 indent="-274320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4th- and 8th-grade mathematics and science assessment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1000" y="3172687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itchFamily="34" charset="0"/>
              <a:buChar char="•"/>
            </a:pPr>
            <a:r>
              <a:rPr lang="en-US" dirty="0">
                <a:latin typeface="Arial" pitchFamily="34" charset="0"/>
                <a:cs typeface="Arial" pitchFamily="34" charset="0"/>
              </a:rPr>
              <a:t>Developed by the TIMSS &amp; PIRLS International Study Center at Boston College, under contract to the International Association for the Evaluation of Educational Achievement (IEA)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4023" y="-28444"/>
            <a:ext cx="2294194" cy="69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-20411"/>
            <a:ext cx="6400800" cy="1236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(541) not measurably different </a:t>
            </a:r>
            <a:r>
              <a:rPr lang="en-US" sz="3200" dirty="0"/>
              <a:t>than </a:t>
            </a:r>
            <a:r>
              <a:rPr lang="en-US" sz="3200" dirty="0" smtClean="0"/>
              <a:t>in </a:t>
            </a:r>
            <a:r>
              <a:rPr lang="en-US" sz="3200" dirty="0"/>
              <a:t>6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33401" y="3124200"/>
            <a:ext cx="6400800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096000" y="5638800"/>
            <a:ext cx="1981200" cy="984885"/>
            <a:chOff x="6096000" y="5791200"/>
            <a:chExt cx="1981200" cy="984885"/>
          </a:xfrm>
        </p:grpSpPr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39915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0820" name="Picture 4"/>
          <p:cNvPicPr>
            <a:picLocks noChangeAspect="1" noChangeArrowheads="1"/>
          </p:cNvPicPr>
          <p:nvPr/>
        </p:nvPicPr>
        <p:blipFill>
          <a:blip r:embed="rId6" cstate="print"/>
          <a:srcRect l="11507" t="52539" r="12941" b="33398"/>
          <a:stretch>
            <a:fillRect/>
          </a:stretch>
        </p:blipFill>
        <p:spPr bwMode="auto">
          <a:xfrm>
            <a:off x="514349" y="2171701"/>
            <a:ext cx="6457951" cy="6787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389038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1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54" y="678018"/>
            <a:ext cx="5712769" cy="14409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6092" y="-28443"/>
            <a:ext cx="9144000" cy="1171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0" y="5486400"/>
            <a:ext cx="9144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07855" y="5232737"/>
            <a:ext cx="5716745" cy="400110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4023" y="-28444"/>
            <a:ext cx="2294194" cy="6908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14400" y="-20411"/>
            <a:ext cx="6400800" cy="1236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541) higher </a:t>
            </a:r>
            <a:r>
              <a:rPr lang="en-US" sz="3200" dirty="0"/>
              <a:t>than </a:t>
            </a:r>
            <a:r>
              <a:rPr lang="en-US" sz="3200" dirty="0" smtClean="0"/>
              <a:t>in </a:t>
            </a:r>
            <a:r>
              <a:rPr lang="en-US" sz="3200" dirty="0"/>
              <a:t>42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33" name="Rectangle 32"/>
          <p:cNvSpPr/>
          <p:nvPr/>
        </p:nvSpPr>
        <p:spPr>
          <a:xfrm>
            <a:off x="607855" y="1143000"/>
            <a:ext cx="5716745" cy="41148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6096000" y="5638800"/>
            <a:ext cx="1981200" cy="984885"/>
            <a:chOff x="6096000" y="5791200"/>
            <a:chExt cx="1981200" cy="984885"/>
          </a:xfrm>
        </p:grpSpPr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42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4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2413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89038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6818E-6 L -0.00382 -1.44796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200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724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0" y="5715000"/>
            <a:ext cx="9144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731"/>
            <a:ext cx="2562146" cy="681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0"/>
            <a:ext cx="6377911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509) </a:t>
            </a:r>
            <a:r>
              <a:rPr lang="en-US" sz="3200" dirty="0"/>
              <a:t>higher than the TIMSS scale average </a:t>
            </a:r>
            <a:r>
              <a:rPr lang="en-US" sz="3200" dirty="0" smtClean="0"/>
              <a:t>(500</a:t>
            </a:r>
            <a:r>
              <a:rPr lang="en-US" sz="3200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38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823375" y="3124200"/>
            <a:ext cx="5939625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81200" y="5796915"/>
            <a:ext cx="1981200" cy="984885"/>
            <a:chOff x="6096000" y="5791200"/>
            <a:chExt cx="1981200" cy="984885"/>
          </a:xfrm>
        </p:grpSpPr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7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8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1843" name="Picture 3"/>
          <p:cNvPicPr>
            <a:picLocks noChangeAspect="1" noChangeArrowheads="1"/>
          </p:cNvPicPr>
          <p:nvPr/>
        </p:nvPicPr>
        <p:blipFill>
          <a:blip r:embed="rId5" cstate="print"/>
          <a:srcRect l="11287" t="48828" r="14706" b="27344"/>
          <a:stretch>
            <a:fillRect/>
          </a:stretch>
        </p:blipFill>
        <p:spPr bwMode="auto">
          <a:xfrm>
            <a:off x="2357437" y="2493817"/>
            <a:ext cx="6557963" cy="11923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627480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" y="0"/>
            <a:ext cx="9144000" cy="1741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5715000"/>
            <a:ext cx="9144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731"/>
            <a:ext cx="2562146" cy="681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0"/>
            <a:ext cx="6377911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509) lower than in </a:t>
            </a:r>
            <a:r>
              <a:rPr lang="en-US" sz="3200" dirty="0"/>
              <a:t>11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38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981200" y="5796915"/>
            <a:ext cx="1981200" cy="984885"/>
            <a:chOff x="6096000" y="5791200"/>
            <a:chExt cx="1981200" cy="984885"/>
          </a:xfrm>
        </p:grpSpPr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7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8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2866" name="Picture 2"/>
          <p:cNvPicPr>
            <a:picLocks noChangeAspect="1" noChangeArrowheads="1"/>
          </p:cNvPicPr>
          <p:nvPr/>
        </p:nvPicPr>
        <p:blipFill>
          <a:blip r:embed="rId5" cstate="print"/>
          <a:srcRect l="34383" t="29637" r="38976" b="23242"/>
          <a:stretch>
            <a:fillRect/>
          </a:stretch>
        </p:blipFill>
        <p:spPr bwMode="auto">
          <a:xfrm>
            <a:off x="3300413" y="1172620"/>
            <a:ext cx="4586287" cy="45807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054731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" y="0"/>
            <a:ext cx="9144000" cy="1741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5715000"/>
            <a:ext cx="9144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731"/>
            <a:ext cx="2562146" cy="681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0"/>
            <a:ext cx="6377911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</a:t>
            </a:r>
            <a:r>
              <a:rPr lang="en-US" sz="3200" dirty="0" smtClean="0"/>
              <a:t>average (509) </a:t>
            </a:r>
            <a:r>
              <a:rPr lang="en-US" sz="3200" dirty="0"/>
              <a:t>not </a:t>
            </a:r>
            <a:r>
              <a:rPr lang="en-US" sz="3200" dirty="0" smtClean="0"/>
              <a:t>measurably different than in </a:t>
            </a:r>
            <a:r>
              <a:rPr lang="en-US" sz="3200" dirty="0"/>
              <a:t>12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38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981200" y="5796915"/>
            <a:ext cx="1981200" cy="984885"/>
            <a:chOff x="6096000" y="5791200"/>
            <a:chExt cx="1981200" cy="984885"/>
          </a:xfrm>
        </p:grpSpPr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7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8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891" name="Picture 3"/>
          <p:cNvPicPr>
            <a:picLocks noChangeAspect="1" noChangeArrowheads="1"/>
          </p:cNvPicPr>
          <p:nvPr/>
        </p:nvPicPr>
        <p:blipFill>
          <a:blip r:embed="rId5" cstate="print"/>
          <a:srcRect l="14706" t="32227" r="23640" b="49414"/>
          <a:stretch>
            <a:fillRect/>
          </a:stretch>
        </p:blipFill>
        <p:spPr bwMode="auto">
          <a:xfrm>
            <a:off x="2243137" y="2471739"/>
            <a:ext cx="6700838" cy="11267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054731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900363" y="1196803"/>
            <a:ext cx="5729287" cy="9482035"/>
            <a:chOff x="2900363" y="1196803"/>
            <a:chExt cx="5729287" cy="9482035"/>
          </a:xfrm>
        </p:grpSpPr>
        <p:pic>
          <p:nvPicPr>
            <p:cNvPr id="29491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21717" t="24609" r="48284" b="10352"/>
            <a:stretch>
              <a:fillRect/>
            </a:stretch>
          </p:blipFill>
          <p:spPr bwMode="auto">
            <a:xfrm>
              <a:off x="2928938" y="1196803"/>
              <a:ext cx="5700712" cy="6979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4916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1566" t="65625" r="48284" b="10938"/>
            <a:stretch>
              <a:fillRect/>
            </a:stretch>
          </p:blipFill>
          <p:spPr bwMode="auto">
            <a:xfrm>
              <a:off x="2900363" y="8163766"/>
              <a:ext cx="5729287" cy="2515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Rectangle 29"/>
          <p:cNvSpPr/>
          <p:nvPr/>
        </p:nvSpPr>
        <p:spPr>
          <a:xfrm>
            <a:off x="1" y="0"/>
            <a:ext cx="9144000" cy="1143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0" y="5715000"/>
            <a:ext cx="91440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731"/>
            <a:ext cx="2562146" cy="681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0"/>
            <a:ext cx="6377911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509) </a:t>
            </a:r>
            <a:r>
              <a:rPr lang="en-US" sz="3200" dirty="0"/>
              <a:t>higher than </a:t>
            </a:r>
            <a:r>
              <a:rPr lang="en-US" sz="3200" dirty="0" smtClean="0"/>
              <a:t>in </a:t>
            </a:r>
            <a:r>
              <a:rPr lang="en-US" sz="3200" dirty="0"/>
              <a:t>32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3820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04537" y="5714998"/>
            <a:ext cx="4572000" cy="400110"/>
          </a:xfrm>
          <a:prstGeom prst="rect">
            <a:avLst/>
          </a:prstGeom>
          <a:solidFill>
            <a:schemeClr val="bg1"/>
          </a:solidFill>
          <a:ln w="31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81200" y="5796915"/>
            <a:ext cx="1981200" cy="984885"/>
            <a:chOff x="6096000" y="5791200"/>
            <a:chExt cx="1981200" cy="984885"/>
          </a:xfrm>
        </p:grpSpPr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36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7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8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2" name="Rectangle 31"/>
          <p:cNvSpPr/>
          <p:nvPr/>
        </p:nvSpPr>
        <p:spPr>
          <a:xfrm>
            <a:off x="2893192" y="1143001"/>
            <a:ext cx="5716745" cy="45720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054731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1.94444E-6 -0.7057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16556" y="2332515"/>
            <a:ext cx="1206222" cy="258288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99" y="0"/>
            <a:ext cx="7315201" cy="1600200"/>
          </a:xfrm>
        </p:spPr>
        <p:txBody>
          <a:bodyPr/>
          <a:lstStyle/>
          <a:p>
            <a:r>
              <a:rPr lang="en-US" sz="3200" dirty="0" smtClean="0"/>
              <a:t>Average mathematics scores of 4th-grade students </a:t>
            </a:r>
            <a:r>
              <a:rPr lang="en-US" sz="3200" dirty="0" smtClean="0">
                <a:ln>
                  <a:solidFill>
                    <a:srgbClr val="10248A"/>
                  </a:solidFill>
                </a:ln>
                <a:solidFill>
                  <a:srgbClr val="10248A"/>
                </a:solidFill>
              </a:rPr>
              <a:t>increased</a:t>
            </a:r>
            <a:r>
              <a:rPr lang="en-US" sz="3200" dirty="0" smtClean="0"/>
              <a:t> from 2007 to 2011 in </a:t>
            </a:r>
            <a:r>
              <a:rPr lang="en-US" sz="3200" dirty="0"/>
              <a:t>1</a:t>
            </a:r>
            <a:r>
              <a:rPr lang="en-US" sz="3200" dirty="0" smtClean="0"/>
              <a:t>2 education systems, including the U.S.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52600" y="57150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mathematics score in 2011.</a:t>
            </a:r>
            <a:endParaRPr lang="en-US" sz="12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" name="Chart 15"/>
          <p:cNvGraphicFramePr/>
          <p:nvPr/>
        </p:nvGraphicFramePr>
        <p:xfrm>
          <a:off x="235526" y="1657523"/>
          <a:ext cx="8631382" cy="41475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353299" cy="1600200"/>
          </a:xfrm>
        </p:spPr>
        <p:txBody>
          <a:bodyPr/>
          <a:lstStyle/>
          <a:p>
            <a:r>
              <a:rPr lang="en-US" sz="3200" dirty="0" smtClean="0"/>
              <a:t>Average mathematics scores of 8th-grade students </a:t>
            </a:r>
            <a:r>
              <a:rPr lang="en-US" sz="3200" dirty="0" smtClean="0">
                <a:ln>
                  <a:solidFill>
                    <a:srgbClr val="10248A"/>
                  </a:solidFill>
                </a:ln>
                <a:solidFill>
                  <a:srgbClr val="10248A"/>
                </a:solidFill>
              </a:rPr>
              <a:t>increased</a:t>
            </a:r>
            <a:r>
              <a:rPr lang="en-US" sz="3200" dirty="0" smtClean="0"/>
              <a:t> from 2007 to 2011 in 10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189018" y="3048000"/>
            <a:ext cx="6317673" cy="318656"/>
          </a:xfrm>
          <a:prstGeom prst="rect">
            <a:avLst/>
          </a:prstGeom>
          <a:solidFill>
            <a:srgbClr val="808080">
              <a:lumMod val="40000"/>
              <a:lumOff val="60000"/>
              <a:alpha val="58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33600" y="5862935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mathematics score in 2011.</a:t>
            </a:r>
            <a:endParaRPr lang="en-US" sz="12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928255" y="3034146"/>
            <a:ext cx="1246909" cy="332508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aphicFrame>
        <p:nvGraphicFramePr>
          <p:cNvPr id="15" name="Chart 14"/>
          <p:cNvGraphicFramePr/>
          <p:nvPr/>
        </p:nvGraphicFramePr>
        <p:xfrm>
          <a:off x="457200" y="1662547"/>
          <a:ext cx="8312727" cy="42256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28800" y="5022502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mathematics score in 2011.</a:t>
            </a:r>
            <a:endParaRPr lang="en-US" sz="1200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914400" y="0"/>
            <a:ext cx="7353299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mathematics scores of 8th-grade students </a:t>
            </a:r>
            <a:r>
              <a:rPr lang="en-US" sz="3200" dirty="0" smtClean="0">
                <a:ln>
                  <a:solidFill>
                    <a:srgbClr val="10248A"/>
                  </a:solidFill>
                </a:ln>
                <a:solidFill>
                  <a:srgbClr val="10248A"/>
                </a:solidFill>
              </a:rPr>
              <a:t>decreased</a:t>
            </a:r>
            <a:r>
              <a:rPr lang="en-US" sz="3200" dirty="0" smtClean="0"/>
              <a:t> from 2007 to 2011 in 6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5621214"/>
              </p:ext>
            </p:extLst>
          </p:nvPr>
        </p:nvGraphicFramePr>
        <p:xfrm>
          <a:off x="-533400" y="1822561"/>
          <a:ext cx="9753600" cy="34307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636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TIMSS international mathematics benchmarks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149880"/>
              </p:ext>
            </p:extLst>
          </p:nvPr>
        </p:nvGraphicFramePr>
        <p:xfrm>
          <a:off x="685800" y="1143000"/>
          <a:ext cx="7772401" cy="4724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61260"/>
                <a:gridCol w="2832931"/>
                <a:gridCol w="2978210"/>
              </a:tblGrid>
              <a:tr h="3542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Grade</a:t>
                      </a:r>
                      <a:r>
                        <a:rPr lang="en-US" baseline="0" dirty="0" smtClean="0"/>
                        <a:t> 4</a:t>
                      </a:r>
                      <a:endParaRPr lang="en-US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Grade 8</a:t>
                      </a:r>
                      <a:endParaRPr lang="en-US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</a:tr>
              <a:tr h="1269357">
                <a:tc>
                  <a:txBody>
                    <a:bodyPr/>
                    <a:lstStyle/>
                    <a:p>
                      <a:r>
                        <a:rPr lang="en-US" dirty="0" smtClean="0"/>
                        <a:t>Advanced (625)</a:t>
                      </a:r>
                      <a:endParaRPr lang="en-US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 apply their understanding and knowledge in a variety</a:t>
                      </a:r>
                      <a:r>
                        <a:rPr lang="en-US" sz="1600" baseline="0" dirty="0" smtClean="0"/>
                        <a:t> of relatively complex situations and explain their reasoning.</a:t>
                      </a:r>
                      <a:endParaRPr lang="en-US" sz="1600" i="1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</a:t>
                      </a:r>
                      <a:r>
                        <a:rPr lang="en-US" sz="1600" baseline="0" dirty="0" smtClean="0"/>
                        <a:t> can reason with information, draw conclusions, make generalizations, and solve linear equations.</a:t>
                      </a:r>
                      <a:endParaRPr lang="en-US" sz="1600" i="1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</a:tr>
              <a:tr h="1033198">
                <a:tc>
                  <a:txBody>
                    <a:bodyPr/>
                    <a:lstStyle/>
                    <a:p>
                      <a:r>
                        <a:rPr lang="en-US" dirty="0" smtClean="0"/>
                        <a:t>High (550)</a:t>
                      </a:r>
                    </a:p>
                    <a:p>
                      <a:endParaRPr lang="en-US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 apply their knowledge and understanding to solve</a:t>
                      </a:r>
                      <a:r>
                        <a:rPr lang="en-US" sz="1600" baseline="0" dirty="0" smtClean="0"/>
                        <a:t> problems.</a:t>
                      </a:r>
                      <a:endParaRPr lang="en-US" sz="1600" i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 apply their understanding</a:t>
                      </a:r>
                      <a:r>
                        <a:rPr lang="en-US" sz="1600" baseline="0" dirty="0" smtClean="0"/>
                        <a:t> and knowledge in a variety of relatively complex situations.</a:t>
                      </a:r>
                      <a:endParaRPr lang="en-US" sz="1600" i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</a:tr>
              <a:tr h="886061">
                <a:tc>
                  <a:txBody>
                    <a:bodyPr/>
                    <a:lstStyle/>
                    <a:p>
                      <a:r>
                        <a:rPr lang="en-US" dirty="0" smtClean="0"/>
                        <a:t>Intermediate (475)</a:t>
                      </a:r>
                    </a:p>
                    <a:p>
                      <a:endParaRPr lang="en-US" dirty="0" smtClean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 apply basic mathematical knowledge in straightforward</a:t>
                      </a:r>
                      <a:r>
                        <a:rPr lang="en-US" sz="1600" baseline="0" dirty="0" smtClean="0"/>
                        <a:t> situations.</a:t>
                      </a:r>
                      <a:endParaRPr lang="en-US" sz="1600" i="1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 can</a:t>
                      </a:r>
                      <a:r>
                        <a:rPr lang="en-US" sz="1600" baseline="0" dirty="0" smtClean="0"/>
                        <a:t> apply basic mathematical knowledge in straightforward situations.</a:t>
                      </a:r>
                      <a:endParaRPr lang="en-US" sz="1600" i="1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</a:tr>
              <a:tr h="933138">
                <a:tc>
                  <a:txBody>
                    <a:bodyPr/>
                    <a:lstStyle/>
                    <a:p>
                      <a:r>
                        <a:rPr lang="en-US" dirty="0" smtClean="0"/>
                        <a:t>Low (400)</a:t>
                      </a:r>
                      <a:endParaRPr lang="en-US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</a:t>
                      </a:r>
                      <a:r>
                        <a:rPr lang="en-US" sz="1600" baseline="0" dirty="0" smtClean="0"/>
                        <a:t> have some basic mathematical knowledge.</a:t>
                      </a:r>
                      <a:endParaRPr lang="en-US" sz="1600" i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Students</a:t>
                      </a:r>
                      <a:r>
                        <a:rPr lang="en-US" sz="1600" baseline="0" dirty="0" smtClean="0"/>
                        <a:t> have some knowledge of whole numbers and decimals, operations, and basic graphs.</a:t>
                      </a:r>
                      <a:endParaRPr lang="en-US" sz="1600" i="1" dirty="0"/>
                    </a:p>
                  </a:txBody>
                  <a:tcPr>
                    <a:solidFill>
                      <a:srgbClr val="CEDCFA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7382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19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656" y="533400"/>
            <a:ext cx="9144000" cy="863600"/>
          </a:xfrm>
        </p:spPr>
        <p:txBody>
          <a:bodyPr/>
          <a:lstStyle/>
          <a:p>
            <a:r>
              <a:rPr lang="en-US" sz="4000" dirty="0" smtClean="0">
                <a:ln>
                  <a:solidFill>
                    <a:srgbClr val="C00000"/>
                  </a:solidFill>
                </a:ln>
                <a:solidFill>
                  <a:srgbClr val="F16B5D"/>
                </a:solidFill>
              </a:rPr>
              <a:t>PIRLS participating education systems</a:t>
            </a:r>
            <a:r>
              <a:rPr lang="en-US" sz="4400" dirty="0" smtClean="0">
                <a:ln>
                  <a:solidFill>
                    <a:srgbClr val="C00000"/>
                  </a:solidFill>
                </a:ln>
                <a:solidFill>
                  <a:srgbClr val="F16B5D"/>
                </a:solidFill>
              </a:rPr>
              <a:t/>
            </a:r>
            <a:br>
              <a:rPr lang="en-US" sz="4400" dirty="0" smtClean="0">
                <a:ln>
                  <a:solidFill>
                    <a:srgbClr val="C00000"/>
                  </a:solidFill>
                </a:ln>
                <a:solidFill>
                  <a:srgbClr val="F16B5D"/>
                </a:solidFill>
              </a:rPr>
            </a:br>
            <a:r>
              <a:rPr lang="en-US" sz="3200" dirty="0" smtClean="0">
                <a:ln>
                  <a:solidFill>
                    <a:srgbClr val="C00000"/>
                  </a:solidFill>
                </a:ln>
                <a:solidFill>
                  <a:srgbClr val="F16B5D"/>
                </a:solidFill>
              </a:rPr>
              <a:t> (in 4th grade)</a:t>
            </a:r>
            <a:endParaRPr lang="en-US" sz="3200" dirty="0">
              <a:ln>
                <a:solidFill>
                  <a:srgbClr val="C00000"/>
                </a:solidFill>
              </a:ln>
              <a:solidFill>
                <a:srgbClr val="F16B5D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219200" y="510540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26 education systems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18856" y="5505510"/>
            <a:ext cx="236220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2011</a:t>
            </a:r>
            <a:endParaRPr lang="en-US" sz="44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198" y="5105392"/>
            <a:ext cx="6781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32 education systems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5105400"/>
            <a:ext cx="6781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53 education systems</a:t>
            </a: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1856" y="1801178"/>
            <a:ext cx="6705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315200" cy="16002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Percentages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of U.S.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4th-graders reaching TIMSS mathematics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benchmarks were higher than international medians in 2011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4901873"/>
              </p:ext>
            </p:extLst>
          </p:nvPr>
        </p:nvGraphicFramePr>
        <p:xfrm>
          <a:off x="1178040" y="1752600"/>
          <a:ext cx="6858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3259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828800" y="5555902"/>
            <a:ext cx="6248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All U.S</a:t>
            </a:r>
            <a:r>
              <a:rPr lang="en-US" sz="1200" dirty="0">
                <a:latin typeface="Arial" charset="0"/>
              </a:rPr>
              <a:t>. </a:t>
            </a:r>
            <a:r>
              <a:rPr lang="en-US" sz="1200" dirty="0" smtClean="0">
                <a:latin typeface="Arial" charset="0"/>
              </a:rPr>
              <a:t>percentages are </a:t>
            </a:r>
            <a:r>
              <a:rPr lang="en-US" sz="1200" dirty="0">
                <a:latin typeface="Arial" charset="0"/>
              </a:rPr>
              <a:t>significantly </a:t>
            </a:r>
            <a:r>
              <a:rPr lang="en-US" sz="1200" dirty="0" smtClean="0">
                <a:latin typeface="Arial" charset="0"/>
              </a:rPr>
              <a:t>higher than the corresponding </a:t>
            </a:r>
            <a:r>
              <a:rPr lang="en-US" sz="1200" dirty="0">
                <a:latin typeface="Arial" charset="0"/>
              </a:rPr>
              <a:t>TIMSS international median </a:t>
            </a:r>
            <a:r>
              <a:rPr lang="en-US" sz="1200" dirty="0" smtClean="0">
                <a:latin typeface="Arial" charset="0"/>
              </a:rPr>
              <a:t>at the .05 level of statistical significance.</a:t>
            </a:r>
            <a:endParaRPr lang="en-US" sz="1200" dirty="0">
              <a:latin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733425" y="3793175"/>
            <a:ext cx="1441739" cy="252352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733425" y="4074226"/>
            <a:ext cx="1441739" cy="206830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6404679" y="2895600"/>
            <a:ext cx="2554264" cy="838200"/>
            <a:chOff x="6589736" y="2427516"/>
            <a:chExt cx="2554264" cy="838200"/>
          </a:xfrm>
        </p:grpSpPr>
        <p:sp>
          <p:nvSpPr>
            <p:cNvPr id="16" name="Rectangle 15"/>
            <p:cNvSpPr/>
            <p:nvPr/>
          </p:nvSpPr>
          <p:spPr>
            <a:xfrm>
              <a:off x="6591300" y="2533650"/>
              <a:ext cx="109728" cy="109728"/>
            </a:xfrm>
            <a:prstGeom prst="rect">
              <a:avLst/>
            </a:prstGeom>
            <a:solidFill>
              <a:srgbClr val="10248A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589736" y="2837091"/>
              <a:ext cx="108284" cy="109728"/>
            </a:xfrm>
            <a:prstGeom prst="rect">
              <a:avLst/>
            </a:prstGeom>
            <a:solidFill>
              <a:srgbClr val="96B3F4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0" name="TextBox 1"/>
            <p:cNvSpPr txBox="1"/>
            <p:nvPr/>
          </p:nvSpPr>
          <p:spPr>
            <a:xfrm>
              <a:off x="6705600" y="2427516"/>
              <a:ext cx="2438400" cy="8382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</a:t>
              </a:r>
              <a:r>
                <a:rPr lang="en-US" sz="1400" dirty="0" smtClean="0">
                  <a:cs typeface="Times New Roman" pitchFamily="18" charset="0"/>
                </a:rPr>
                <a:t>)</a:t>
              </a:r>
              <a:endParaRPr lang="en-US" sz="1400" dirty="0">
                <a:cs typeface="Times New Roman" pitchFamily="18" charset="0"/>
              </a:endParaRPr>
            </a:p>
          </p:txBody>
        </p:sp>
      </p:grp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057400" y="5786735"/>
            <a:ext cx="6934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4400" y="-228600"/>
            <a:ext cx="7924800" cy="17526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Seven systems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had higher percentages of 4th-grade students reaching </a:t>
            </a:r>
            <a:r>
              <a:rPr lang="en-US" sz="3200" i="1" dirty="0">
                <a:solidFill>
                  <a:schemeClr val="tx1"/>
                </a:solidFill>
                <a:cs typeface="Arial" pitchFamily="34" charset="0"/>
              </a:rPr>
              <a:t>Advanced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than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the U.S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en-US" sz="3200" dirty="0"/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52400"/>
            <a:ext cx="65722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744312" y="4659089"/>
            <a:ext cx="1416998" cy="217712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24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4722652"/>
              </p:ext>
            </p:extLst>
          </p:nvPr>
        </p:nvGraphicFramePr>
        <p:xfrm>
          <a:off x="0" y="1600200"/>
          <a:ext cx="9144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0516169"/>
              </p:ext>
            </p:extLst>
          </p:nvPr>
        </p:nvGraphicFramePr>
        <p:xfrm>
          <a:off x="800100" y="1524000"/>
          <a:ext cx="7734300" cy="4203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74205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2057400" y="5727412"/>
            <a:ext cx="6019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All U.S</a:t>
            </a:r>
            <a:r>
              <a:rPr lang="en-US" sz="1200" dirty="0">
                <a:latin typeface="Arial" charset="0"/>
              </a:rPr>
              <a:t>. </a:t>
            </a:r>
            <a:r>
              <a:rPr lang="en-US" sz="1200" dirty="0" smtClean="0">
                <a:latin typeface="Arial" charset="0"/>
              </a:rPr>
              <a:t>percentages are </a:t>
            </a:r>
            <a:r>
              <a:rPr lang="en-US" sz="1200" dirty="0">
                <a:latin typeface="Arial" charset="0"/>
              </a:rPr>
              <a:t>significantly </a:t>
            </a:r>
            <a:r>
              <a:rPr lang="en-US" sz="1200" dirty="0" smtClean="0">
                <a:latin typeface="Arial" charset="0"/>
              </a:rPr>
              <a:t>higher than the corresponding TIMSS </a:t>
            </a:r>
            <a:r>
              <a:rPr lang="en-US" sz="1200" dirty="0">
                <a:latin typeface="Arial" charset="0"/>
              </a:rPr>
              <a:t>international </a:t>
            </a:r>
            <a:r>
              <a:rPr lang="en-US" sz="1200" dirty="0" smtClean="0">
                <a:latin typeface="Arial" charset="0"/>
              </a:rPr>
              <a:t>median at the .05 level of statistical significance.</a:t>
            </a:r>
            <a:endParaRPr lang="en-US" sz="1200" dirty="0">
              <a:latin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1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914400" y="0"/>
            <a:ext cx="7315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Percentages of U.S. 8th-graders reaching TIMSS mathematics benchmarks were higher than international medians in 2011</a:t>
            </a:r>
            <a:endParaRPr lang="en-US" sz="3200" i="1" dirty="0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16" y="6163352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1811314" y="6091535"/>
            <a:ext cx="6858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67907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-152400"/>
            <a:ext cx="8001000" cy="16002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Eleven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systems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had higher percentages of 8th-graders reaching </a:t>
            </a:r>
            <a:r>
              <a:rPr lang="en-US" sz="3200" i="1" dirty="0">
                <a:solidFill>
                  <a:schemeClr val="tx1"/>
                </a:solidFill>
                <a:cs typeface="Arial" pitchFamily="34" charset="0"/>
              </a:rPr>
              <a:t>Advanced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than the U.S.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95250"/>
            <a:ext cx="5715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47363" y="2154844"/>
            <a:ext cx="1290938" cy="131156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60363" y="2514528"/>
            <a:ext cx="1277937" cy="152472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15" name="Rectangle 14"/>
          <p:cNvSpPr/>
          <p:nvPr/>
        </p:nvSpPr>
        <p:spPr>
          <a:xfrm>
            <a:off x="362807" y="2684742"/>
            <a:ext cx="1275494" cy="134658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16" name="Rectangle 15"/>
          <p:cNvSpPr/>
          <p:nvPr/>
        </p:nvSpPr>
        <p:spPr>
          <a:xfrm>
            <a:off x="354655" y="3024616"/>
            <a:ext cx="1283646" cy="156734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4" name="Rectangle 23"/>
          <p:cNvSpPr/>
          <p:nvPr/>
        </p:nvSpPr>
        <p:spPr>
          <a:xfrm>
            <a:off x="362807" y="3512729"/>
            <a:ext cx="1275494" cy="135346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5" name="Rectangle 24"/>
          <p:cNvSpPr/>
          <p:nvPr/>
        </p:nvSpPr>
        <p:spPr>
          <a:xfrm>
            <a:off x="362807" y="3695699"/>
            <a:ext cx="1275494" cy="139701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6" name="Rectangle 25"/>
          <p:cNvSpPr/>
          <p:nvPr/>
        </p:nvSpPr>
        <p:spPr>
          <a:xfrm>
            <a:off x="381001" y="4173000"/>
            <a:ext cx="1257300" cy="125950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7" name="Rectangle 26"/>
          <p:cNvSpPr/>
          <p:nvPr/>
        </p:nvSpPr>
        <p:spPr>
          <a:xfrm>
            <a:off x="381001" y="5368466"/>
            <a:ext cx="1257300" cy="136984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8" name="Rectangle 27"/>
          <p:cNvSpPr/>
          <p:nvPr/>
        </p:nvSpPr>
        <p:spPr>
          <a:xfrm>
            <a:off x="381001" y="4358259"/>
            <a:ext cx="1257300" cy="118491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grpSp>
        <p:nvGrpSpPr>
          <p:cNvPr id="20" name="Group 19"/>
          <p:cNvGrpSpPr/>
          <p:nvPr/>
        </p:nvGrpSpPr>
        <p:grpSpPr>
          <a:xfrm>
            <a:off x="6115050" y="4486600"/>
            <a:ext cx="2554264" cy="838200"/>
            <a:chOff x="6589736" y="2427516"/>
            <a:chExt cx="2554264" cy="838200"/>
          </a:xfrm>
        </p:grpSpPr>
        <p:sp>
          <p:nvSpPr>
            <p:cNvPr id="21" name="Rectangle 20"/>
            <p:cNvSpPr/>
            <p:nvPr/>
          </p:nvSpPr>
          <p:spPr>
            <a:xfrm>
              <a:off x="6591300" y="2533650"/>
              <a:ext cx="109728" cy="109728"/>
            </a:xfrm>
            <a:prstGeom prst="rect">
              <a:avLst/>
            </a:prstGeom>
            <a:solidFill>
              <a:srgbClr val="10248A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589736" y="2837091"/>
              <a:ext cx="108284" cy="109728"/>
            </a:xfrm>
            <a:prstGeom prst="rect">
              <a:avLst/>
            </a:prstGeom>
            <a:solidFill>
              <a:srgbClr val="96B3F4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3" name="TextBox 1"/>
            <p:cNvSpPr txBox="1"/>
            <p:nvPr/>
          </p:nvSpPr>
          <p:spPr>
            <a:xfrm>
              <a:off x="6705600" y="2427516"/>
              <a:ext cx="2438400" cy="8382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</a:t>
              </a:r>
              <a:r>
                <a:rPr lang="en-US" sz="1400" dirty="0" smtClean="0">
                  <a:cs typeface="Times New Roman" pitchFamily="18" charset="0"/>
                </a:rPr>
                <a:t>)</a:t>
              </a:r>
              <a:endParaRPr lang="en-US" sz="1400" dirty="0">
                <a:cs typeface="Times New Roman" pitchFamily="18" charset="0"/>
              </a:endParaRPr>
            </a:p>
          </p:txBody>
        </p:sp>
      </p:grp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2225144"/>
              </p:ext>
            </p:extLst>
          </p:nvPr>
        </p:nvGraphicFramePr>
        <p:xfrm>
          <a:off x="-756684" y="1104900"/>
          <a:ext cx="10053084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6162897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-914400"/>
            <a:ext cx="9459686" cy="897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F7F65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8844" y="4648200"/>
            <a:ext cx="7772400" cy="914400"/>
          </a:xfrm>
          <a:prstGeom prst="round2DiagRect">
            <a:avLst>
              <a:gd name="adj1" fmla="val 44054"/>
              <a:gd name="adj2" fmla="val 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SCIENCE</a:t>
            </a:r>
            <a:endParaRPr lang="en-US" sz="4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TIMSS 2011 </a:t>
            </a:r>
            <a:r>
              <a:rPr lang="en-US" sz="3200" dirty="0">
                <a:solidFill>
                  <a:schemeClr val="tx1"/>
                </a:solidFill>
              </a:rPr>
              <a:t>s</a:t>
            </a:r>
            <a:r>
              <a:rPr lang="en-US" sz="3200" dirty="0" smtClean="0">
                <a:solidFill>
                  <a:schemeClr val="tx1"/>
                </a:solidFill>
              </a:rPr>
              <a:t>cience framework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43596" y="6374205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45</a:t>
            </a:fld>
            <a:endParaRPr lang="en-US" dirty="0"/>
          </a:p>
        </p:txBody>
      </p:sp>
      <p:graphicFrame>
        <p:nvGraphicFramePr>
          <p:cNvPr id="5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1215995"/>
              </p:ext>
            </p:extLst>
          </p:nvPr>
        </p:nvGraphicFramePr>
        <p:xfrm>
          <a:off x="1066800" y="990601"/>
          <a:ext cx="7086600" cy="5181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5373"/>
                <a:gridCol w="4661227"/>
              </a:tblGrid>
              <a:tr h="70337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/>
                        <a:t>TIMSS science</a:t>
                      </a:r>
                      <a:endParaRPr lang="en-US" sz="2400" dirty="0"/>
                    </a:p>
                  </a:txBody>
                  <a:tcPr/>
                </a:tc>
              </a:tr>
              <a:tr h="3010381">
                <a:tc>
                  <a:txBody>
                    <a:bodyPr/>
                    <a:lstStyle/>
                    <a:p>
                      <a:r>
                        <a:rPr lang="en-US" b="1" dirty="0" smtClean="0"/>
                        <a:t>Content dimensions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u="sng" dirty="0" smtClean="0"/>
                        <a:t>Grade 4</a:t>
                      </a:r>
                      <a:endParaRPr lang="en-US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Earth science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Life science</a:t>
                      </a:r>
                    </a:p>
                    <a:p>
                      <a:r>
                        <a:rPr lang="en-US" dirty="0" smtClean="0"/>
                        <a:t>Physical science</a:t>
                      </a:r>
                    </a:p>
                    <a:p>
                      <a:endParaRPr lang="en-US" u="sng" dirty="0" smtClean="0"/>
                    </a:p>
                    <a:p>
                      <a:r>
                        <a:rPr lang="en-US" u="sng" dirty="0" smtClean="0"/>
                        <a:t>Grade</a:t>
                      </a:r>
                      <a:r>
                        <a:rPr lang="en-US" u="sng" baseline="0" dirty="0" smtClean="0"/>
                        <a:t> 8</a:t>
                      </a:r>
                      <a:endParaRPr lang="en-US" baseline="0" dirty="0" smtClean="0"/>
                    </a:p>
                    <a:p>
                      <a:r>
                        <a:rPr lang="en-US" dirty="0" smtClean="0"/>
                        <a:t>Biology</a:t>
                      </a:r>
                      <a:endParaRPr lang="en-US" b="1" dirty="0" smtClean="0"/>
                    </a:p>
                    <a:p>
                      <a:r>
                        <a:rPr lang="en-US" dirty="0" smtClean="0"/>
                        <a:t>Chemistry</a:t>
                      </a:r>
                    </a:p>
                    <a:p>
                      <a:r>
                        <a:rPr lang="en-US" dirty="0" smtClean="0"/>
                        <a:t>Earth science</a:t>
                      </a:r>
                    </a:p>
                    <a:p>
                      <a:r>
                        <a:rPr lang="en-US" dirty="0" smtClean="0"/>
                        <a:t>Physics</a:t>
                      </a:r>
                    </a:p>
                  </a:txBody>
                  <a:tcPr/>
                </a:tc>
              </a:tr>
              <a:tr h="1467839">
                <a:tc>
                  <a:txBody>
                    <a:bodyPr/>
                    <a:lstStyle/>
                    <a:p>
                      <a:r>
                        <a:rPr lang="en-US" b="1" smtClean="0"/>
                        <a:t>Cognitive dimensions</a:t>
                      </a:r>
                      <a:endParaRPr lang="en-US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Knowing</a:t>
                      </a:r>
                    </a:p>
                    <a:p>
                      <a:r>
                        <a:rPr lang="en-US" dirty="0" smtClean="0"/>
                        <a:t>Applying</a:t>
                      </a:r>
                    </a:p>
                    <a:p>
                      <a:r>
                        <a:rPr lang="en-US" dirty="0" smtClean="0"/>
                        <a:t>Reasoning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8" y="6165377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07" y="1783196"/>
            <a:ext cx="2133600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15804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5262" y="0"/>
            <a:ext cx="7284338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TIMSS science assessment?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1966" y="6372626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5800" y="1828800"/>
            <a:ext cx="7772400" cy="36576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18288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GRADE 4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8" y="6165377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0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725" y="2196952"/>
            <a:ext cx="6864041" cy="295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4800600" y="350520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</a:t>
            </a:r>
            <a:r>
              <a:rPr lang="en-US" dirty="0" smtClean="0"/>
              <a:t>4th-graders </a:t>
            </a:r>
            <a:r>
              <a:rPr lang="en-US" dirty="0"/>
              <a:t>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96%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83%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2767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5262" y="0"/>
            <a:ext cx="7284338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TIMSS science assessment?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74205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85800" y="1828800"/>
            <a:ext cx="7772400" cy="36576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18288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GRADE 4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0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7" y="2103969"/>
            <a:ext cx="6296025" cy="310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5105400" y="3668486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</a:t>
            </a:r>
            <a:r>
              <a:rPr lang="en-US" dirty="0" smtClean="0"/>
              <a:t>4th-graders </a:t>
            </a:r>
            <a:r>
              <a:rPr lang="en-US" dirty="0"/>
              <a:t>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90%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73%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77483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0"/>
            <a:ext cx="73152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TIMSS science assessment?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65152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28600" y="1040204"/>
            <a:ext cx="8610600" cy="51054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17907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GRADE 8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0532" y="65331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252" y="1125294"/>
            <a:ext cx="5185947" cy="498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4803028" y="273427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8th-graders 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28%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27%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31669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0"/>
            <a:ext cx="73152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What is on the TIMSS science assessment?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2663" y="6374205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6314" y="1257300"/>
            <a:ext cx="8153399" cy="480060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1828800"/>
            <a:ext cx="518925" cy="365760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GRADE 8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725" y="1981200"/>
            <a:ext cx="7011988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343400" y="2919710"/>
            <a:ext cx="2355193" cy="147732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Percentage of 8th-graders answering correctly:</a:t>
            </a:r>
          </a:p>
          <a:p>
            <a:r>
              <a:rPr lang="en-US" dirty="0"/>
              <a:t>U.S.: </a:t>
            </a:r>
            <a:r>
              <a:rPr lang="en-US" dirty="0" smtClean="0"/>
              <a:t>76%</a:t>
            </a:r>
            <a:endParaRPr lang="en-US" dirty="0"/>
          </a:p>
          <a:p>
            <a:r>
              <a:rPr lang="en-US" dirty="0"/>
              <a:t>Int’l Avg.: </a:t>
            </a:r>
            <a:r>
              <a:rPr lang="en-US" dirty="0" smtClean="0"/>
              <a:t>61%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18466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0" name="Freeform 79"/>
          <p:cNvSpPr/>
          <p:nvPr/>
        </p:nvSpPr>
        <p:spPr>
          <a:xfrm>
            <a:off x="2297906" y="2800350"/>
            <a:ext cx="85725" cy="66675"/>
          </a:xfrm>
          <a:custGeom>
            <a:avLst/>
            <a:gdLst>
              <a:gd name="connsiteX0" fmla="*/ 83344 w 85725"/>
              <a:gd name="connsiteY0" fmla="*/ 0 h 66675"/>
              <a:gd name="connsiteX1" fmla="*/ 85725 w 85725"/>
              <a:gd name="connsiteY1" fmla="*/ 7144 h 66675"/>
              <a:gd name="connsiteX2" fmla="*/ 76200 w 85725"/>
              <a:gd name="connsiteY2" fmla="*/ 23813 h 66675"/>
              <a:gd name="connsiteX3" fmla="*/ 61913 w 85725"/>
              <a:gd name="connsiteY3" fmla="*/ 33338 h 66675"/>
              <a:gd name="connsiteX4" fmla="*/ 54769 w 85725"/>
              <a:gd name="connsiteY4" fmla="*/ 47625 h 66675"/>
              <a:gd name="connsiteX5" fmla="*/ 50007 w 85725"/>
              <a:gd name="connsiteY5" fmla="*/ 54769 h 66675"/>
              <a:gd name="connsiteX6" fmla="*/ 47625 w 85725"/>
              <a:gd name="connsiteY6" fmla="*/ 61913 h 66675"/>
              <a:gd name="connsiteX7" fmla="*/ 33338 w 85725"/>
              <a:gd name="connsiteY7" fmla="*/ 66675 h 66675"/>
              <a:gd name="connsiteX8" fmla="*/ 7144 w 85725"/>
              <a:gd name="connsiteY8" fmla="*/ 61913 h 66675"/>
              <a:gd name="connsiteX9" fmla="*/ 0 w 85725"/>
              <a:gd name="connsiteY9" fmla="*/ 57150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725" h="66675">
                <a:moveTo>
                  <a:pt x="83344" y="0"/>
                </a:moveTo>
                <a:cubicBezTo>
                  <a:pt x="84138" y="2381"/>
                  <a:pt x="85725" y="4634"/>
                  <a:pt x="85725" y="7144"/>
                </a:cubicBezTo>
                <a:cubicBezTo>
                  <a:pt x="85725" y="15407"/>
                  <a:pt x="82368" y="19016"/>
                  <a:pt x="76200" y="23813"/>
                </a:cubicBezTo>
                <a:cubicBezTo>
                  <a:pt x="71682" y="27327"/>
                  <a:pt x="61913" y="33338"/>
                  <a:pt x="61913" y="33338"/>
                </a:cubicBezTo>
                <a:cubicBezTo>
                  <a:pt x="48273" y="53794"/>
                  <a:pt x="64620" y="27921"/>
                  <a:pt x="54769" y="47625"/>
                </a:cubicBezTo>
                <a:cubicBezTo>
                  <a:pt x="53489" y="50185"/>
                  <a:pt x="51287" y="52209"/>
                  <a:pt x="50007" y="54769"/>
                </a:cubicBezTo>
                <a:cubicBezTo>
                  <a:pt x="48884" y="57014"/>
                  <a:pt x="49668" y="60454"/>
                  <a:pt x="47625" y="61913"/>
                </a:cubicBezTo>
                <a:cubicBezTo>
                  <a:pt x="43540" y="64831"/>
                  <a:pt x="33338" y="66675"/>
                  <a:pt x="33338" y="66675"/>
                </a:cubicBezTo>
                <a:cubicBezTo>
                  <a:pt x="26775" y="65855"/>
                  <a:pt x="14484" y="65583"/>
                  <a:pt x="7144" y="61913"/>
                </a:cubicBezTo>
                <a:cubicBezTo>
                  <a:pt x="4584" y="60633"/>
                  <a:pt x="0" y="57150"/>
                  <a:pt x="0" y="57150"/>
                </a:cubicBezTo>
              </a:path>
            </a:pathLst>
          </a:cu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Freeform 81"/>
          <p:cNvSpPr/>
          <p:nvPr/>
        </p:nvSpPr>
        <p:spPr>
          <a:xfrm>
            <a:off x="-535782" y="2702719"/>
            <a:ext cx="78582" cy="52387"/>
          </a:xfrm>
          <a:custGeom>
            <a:avLst/>
            <a:gdLst>
              <a:gd name="connsiteX0" fmla="*/ 0 w 78582"/>
              <a:gd name="connsiteY0" fmla="*/ 0 h 52387"/>
              <a:gd name="connsiteX1" fmla="*/ 14288 w 78582"/>
              <a:gd name="connsiteY1" fmla="*/ 7144 h 52387"/>
              <a:gd name="connsiteX2" fmla="*/ 23813 w 78582"/>
              <a:gd name="connsiteY2" fmla="*/ 21431 h 52387"/>
              <a:gd name="connsiteX3" fmla="*/ 30957 w 78582"/>
              <a:gd name="connsiteY3" fmla="*/ 28575 h 52387"/>
              <a:gd name="connsiteX4" fmla="*/ 33338 w 78582"/>
              <a:gd name="connsiteY4" fmla="*/ 38100 h 52387"/>
              <a:gd name="connsiteX5" fmla="*/ 40482 w 78582"/>
              <a:gd name="connsiteY5" fmla="*/ 40481 h 52387"/>
              <a:gd name="connsiteX6" fmla="*/ 64294 w 78582"/>
              <a:gd name="connsiteY6" fmla="*/ 47625 h 52387"/>
              <a:gd name="connsiteX7" fmla="*/ 71438 w 78582"/>
              <a:gd name="connsiteY7" fmla="*/ 50006 h 52387"/>
              <a:gd name="connsiteX8" fmla="*/ 78582 w 78582"/>
              <a:gd name="connsiteY8" fmla="*/ 52387 h 5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582" h="52387">
                <a:moveTo>
                  <a:pt x="0" y="0"/>
                </a:moveTo>
                <a:cubicBezTo>
                  <a:pt x="5097" y="1699"/>
                  <a:pt x="10485" y="2798"/>
                  <a:pt x="14288" y="7144"/>
                </a:cubicBezTo>
                <a:cubicBezTo>
                  <a:pt x="18057" y="11451"/>
                  <a:pt x="19766" y="17384"/>
                  <a:pt x="23813" y="21431"/>
                </a:cubicBezTo>
                <a:lnTo>
                  <a:pt x="30957" y="28575"/>
                </a:lnTo>
                <a:cubicBezTo>
                  <a:pt x="31751" y="31750"/>
                  <a:pt x="31294" y="35544"/>
                  <a:pt x="33338" y="38100"/>
                </a:cubicBezTo>
                <a:cubicBezTo>
                  <a:pt x="34906" y="40060"/>
                  <a:pt x="38068" y="39791"/>
                  <a:pt x="40482" y="40481"/>
                </a:cubicBezTo>
                <a:cubicBezTo>
                  <a:pt x="65667" y="47676"/>
                  <a:pt x="30351" y="36310"/>
                  <a:pt x="64294" y="47625"/>
                </a:cubicBezTo>
                <a:lnTo>
                  <a:pt x="71438" y="50006"/>
                </a:lnTo>
                <a:lnTo>
                  <a:pt x="78582" y="52387"/>
                </a:lnTo>
              </a:path>
            </a:pathLst>
          </a:custGeom>
          <a:ln w="63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Title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762000"/>
          </a:xfrm>
          <a:ln>
            <a:noFill/>
          </a:ln>
        </p:spPr>
        <p:txBody>
          <a:bodyPr/>
          <a:lstStyle/>
          <a:p>
            <a:r>
              <a:rPr lang="en-US" sz="4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8A3E"/>
                </a:solidFill>
              </a:rPr>
              <a:t>TIMSS participating education systems</a:t>
            </a:r>
            <a:br>
              <a:rPr lang="en-US" sz="40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8A3E"/>
                </a:solidFill>
              </a:rPr>
            </a:br>
            <a:r>
              <a:rPr lang="en-US" sz="3200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008A3E"/>
                </a:solidFill>
              </a:rPr>
              <a:t> (in either/both grades)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008A3E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371600" y="51054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44 education systems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5101955"/>
            <a:ext cx="6400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37 education systems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5105400"/>
            <a:ext cx="6400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47 education systems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71600" y="5105396"/>
            <a:ext cx="6400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57 education systems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24000" y="5105392"/>
            <a:ext cx="6400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74 education systems</a:t>
            </a: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0972" y="1770927"/>
            <a:ext cx="6705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918857" y="5486400"/>
            <a:ext cx="236220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sz="4400" dirty="0" smtClean="0">
                <a:solidFill>
                  <a:srgbClr val="10248A"/>
                </a:solidFill>
              </a:rPr>
              <a:t>2011</a:t>
            </a:r>
            <a:endParaRPr lang="en-US" sz="4400" dirty="0">
              <a:solidFill>
                <a:srgbClr val="10248A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54102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1731" name="Picture 3" descr="H:\5.2_secondary\TIMSS\TIMSS 2011\Release materials\Presentation graphics\Grade 4 Sci Average Scores NEW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055" y="-7919"/>
            <a:ext cx="29311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76300" y="-24955"/>
            <a:ext cx="6400800" cy="11679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544) </a:t>
            </a:r>
            <a:r>
              <a:rPr lang="en-US" sz="3200" dirty="0"/>
              <a:t>higher than the TIMSS scale average </a:t>
            </a:r>
            <a:r>
              <a:rPr lang="en-US" sz="3200" dirty="0" smtClean="0"/>
              <a:t>(500)</a:t>
            </a:r>
            <a:endParaRPr lang="en-US" sz="32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04800" y="3962400"/>
            <a:ext cx="6357938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715000" y="5828719"/>
            <a:ext cx="1981200" cy="984885"/>
            <a:chOff x="6096000" y="5791200"/>
            <a:chExt cx="1981200" cy="984885"/>
          </a:xfrm>
        </p:grpSpPr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6591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295938" name="Picture 2"/>
          <p:cNvPicPr>
            <a:picLocks noChangeAspect="1" noChangeArrowheads="1"/>
          </p:cNvPicPr>
          <p:nvPr/>
        </p:nvPicPr>
        <p:blipFill>
          <a:blip r:embed="rId6" cstate="print"/>
          <a:srcRect l="23883" t="27016" r="13472" b="28805"/>
          <a:stretch>
            <a:fillRect/>
          </a:stretch>
        </p:blipFill>
        <p:spPr bwMode="auto">
          <a:xfrm>
            <a:off x="171456" y="1584989"/>
            <a:ext cx="6443659" cy="256615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412033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/>
        </p:nvSpPr>
        <p:spPr>
          <a:xfrm>
            <a:off x="0" y="54102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704" y="0"/>
            <a:ext cx="2809096" cy="6803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76300" y="-24955"/>
            <a:ext cx="6400800" cy="11679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544) </a:t>
            </a:r>
            <a:r>
              <a:rPr lang="en-US" sz="3200" dirty="0"/>
              <a:t>lower than </a:t>
            </a:r>
            <a:r>
              <a:rPr lang="en-US" sz="3200" dirty="0" smtClean="0"/>
              <a:t>in </a:t>
            </a:r>
            <a:r>
              <a:rPr lang="en-US" sz="3200" dirty="0"/>
              <a:t>6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26" name="Group 25"/>
          <p:cNvGrpSpPr/>
          <p:nvPr/>
        </p:nvGrpSpPr>
        <p:grpSpPr>
          <a:xfrm>
            <a:off x="5715000" y="5828719"/>
            <a:ext cx="1981200" cy="984885"/>
            <a:chOff x="6096000" y="5791200"/>
            <a:chExt cx="1981200" cy="984885"/>
          </a:xfrm>
        </p:grpSpPr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98" y="6241579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62" name="Picture 2"/>
          <p:cNvPicPr>
            <a:picLocks noChangeAspect="1" noChangeArrowheads="1"/>
          </p:cNvPicPr>
          <p:nvPr/>
        </p:nvPicPr>
        <p:blipFill>
          <a:blip r:embed="rId6" cstate="print"/>
          <a:srcRect l="19469" t="30847" r="26213" b="36492"/>
          <a:stretch>
            <a:fillRect/>
          </a:stretch>
        </p:blipFill>
        <p:spPr bwMode="auto">
          <a:xfrm>
            <a:off x="271467" y="1480835"/>
            <a:ext cx="6284353" cy="21339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41845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0" y="-1"/>
            <a:ext cx="9144000" cy="1665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0" y="54102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704" y="0"/>
            <a:ext cx="2809096" cy="6803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76300" y="-24955"/>
            <a:ext cx="6134100" cy="11679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(544) </a:t>
            </a:r>
            <a:r>
              <a:rPr lang="en-US" sz="3200" dirty="0"/>
              <a:t>not </a:t>
            </a:r>
            <a:r>
              <a:rPr lang="en-US" sz="3200" dirty="0" smtClean="0"/>
              <a:t>measurably different than in </a:t>
            </a:r>
            <a:r>
              <a:rPr lang="en-US" sz="3200" dirty="0"/>
              <a:t>3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57200" y="2362200"/>
            <a:ext cx="5943600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5715000" y="5828719"/>
            <a:ext cx="1981200" cy="984885"/>
            <a:chOff x="6096000" y="5791200"/>
            <a:chExt cx="1981200" cy="984885"/>
          </a:xfrm>
        </p:grpSpPr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" y="6239815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986" name="Picture 2"/>
          <p:cNvPicPr>
            <a:picLocks noChangeAspect="1" noChangeArrowheads="1"/>
          </p:cNvPicPr>
          <p:nvPr/>
        </p:nvPicPr>
        <p:blipFill>
          <a:blip r:embed="rId6" cstate="print"/>
          <a:srcRect l="26869" t="53427" r="4592" b="33266"/>
          <a:stretch>
            <a:fillRect/>
          </a:stretch>
        </p:blipFill>
        <p:spPr bwMode="auto">
          <a:xfrm>
            <a:off x="279759" y="1780590"/>
            <a:ext cx="6678254" cy="73216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41845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14400"/>
            <a:ext cx="5705722" cy="12404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Rectangle 42"/>
          <p:cNvSpPr/>
          <p:nvPr/>
        </p:nvSpPr>
        <p:spPr>
          <a:xfrm>
            <a:off x="0" y="-1"/>
            <a:ext cx="9144000" cy="1219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0" y="5410200"/>
            <a:ext cx="914400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96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704" y="0"/>
            <a:ext cx="2809096" cy="6803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76300" y="-24955"/>
            <a:ext cx="5448300" cy="116795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dirty="0"/>
              <a:t>U.S. </a:t>
            </a:r>
            <a:r>
              <a:rPr lang="en-US" sz="3200" dirty="0" smtClean="0"/>
              <a:t>average score (544) </a:t>
            </a:r>
            <a:r>
              <a:rPr lang="en-US" sz="3200" dirty="0"/>
              <a:t>higher than </a:t>
            </a:r>
            <a:r>
              <a:rPr lang="en-US" sz="3200" dirty="0" smtClean="0"/>
              <a:t>in </a:t>
            </a:r>
            <a:r>
              <a:rPr lang="en-US" sz="3200" dirty="0"/>
              <a:t>47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26" name="Group 25"/>
          <p:cNvGrpSpPr/>
          <p:nvPr/>
        </p:nvGrpSpPr>
        <p:grpSpPr>
          <a:xfrm>
            <a:off x="5715000" y="5828719"/>
            <a:ext cx="1981200" cy="984885"/>
            <a:chOff x="6096000" y="5791200"/>
            <a:chExt cx="1981200" cy="984885"/>
          </a:xfrm>
        </p:grpSpPr>
        <p:sp>
          <p:nvSpPr>
            <p:cNvPr id="27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9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33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6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40" name="Rectangle 39"/>
          <p:cNvSpPr/>
          <p:nvPr/>
        </p:nvSpPr>
        <p:spPr>
          <a:xfrm>
            <a:off x="838200" y="1219200"/>
            <a:ext cx="5716745" cy="41910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" y="6215316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1845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50786E-6 L -0.00365 -1.18108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590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2969" y="1"/>
            <a:ext cx="91440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5537536"/>
            <a:ext cx="9144000" cy="1396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4"/>
            <a:ext cx="2512855" cy="66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1"/>
            <a:ext cx="6400800" cy="135172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U.S. average score (</a:t>
            </a:r>
            <a:r>
              <a:rPr lang="en-US" sz="3200" dirty="0" smtClean="0"/>
              <a:t>525) </a:t>
            </a:r>
            <a:r>
              <a:rPr lang="en-US" sz="3200" dirty="0"/>
              <a:t>higher than the TIMSS scale average (</a:t>
            </a:r>
            <a:r>
              <a:rPr lang="en-US" sz="3200" dirty="0" smtClean="0"/>
              <a:t>500</a:t>
            </a:r>
            <a:r>
              <a:rPr lang="en-US" sz="3200" dirty="0"/>
              <a:t>)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627313" y="3429000"/>
            <a:ext cx="6197201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371600" y="5715000"/>
            <a:ext cx="1981200" cy="984885"/>
            <a:chOff x="6096000" y="5791200"/>
            <a:chExt cx="1981200" cy="984885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10" name="Picture 2"/>
          <p:cNvPicPr>
            <a:picLocks noChangeAspect="1" noChangeArrowheads="1"/>
          </p:cNvPicPr>
          <p:nvPr/>
        </p:nvPicPr>
        <p:blipFill>
          <a:blip r:embed="rId5" cstate="print"/>
          <a:srcRect l="18085" t="37500" r="11537" b="17339"/>
          <a:stretch>
            <a:fillRect/>
          </a:stretch>
        </p:blipFill>
        <p:spPr bwMode="auto">
          <a:xfrm>
            <a:off x="2536983" y="1710813"/>
            <a:ext cx="6267803" cy="2271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530052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5537536"/>
            <a:ext cx="9144000" cy="1396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4"/>
            <a:ext cx="2512855" cy="66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1"/>
            <a:ext cx="6400800" cy="135172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score (525) </a:t>
            </a:r>
            <a:r>
              <a:rPr lang="en-US" sz="3200" dirty="0"/>
              <a:t>lower than </a:t>
            </a:r>
            <a:r>
              <a:rPr lang="en-US" sz="3200" dirty="0" smtClean="0"/>
              <a:t>in </a:t>
            </a:r>
            <a:r>
              <a:rPr lang="en-US" sz="3200" dirty="0"/>
              <a:t>12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1371600" y="5715000"/>
            <a:ext cx="1981200" cy="984885"/>
            <a:chOff x="6096000" y="5791200"/>
            <a:chExt cx="1981200" cy="984885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0034" name="Picture 2"/>
          <p:cNvPicPr>
            <a:picLocks noChangeAspect="1" noChangeArrowheads="1"/>
          </p:cNvPicPr>
          <p:nvPr/>
        </p:nvPicPr>
        <p:blipFill>
          <a:blip r:embed="rId5" cstate="print"/>
          <a:srcRect l="4554" t="30040" r="40000" b="10887"/>
          <a:stretch>
            <a:fillRect/>
          </a:stretch>
        </p:blipFill>
        <p:spPr bwMode="auto">
          <a:xfrm>
            <a:off x="2663467" y="1590063"/>
            <a:ext cx="6151921" cy="37012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97522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5537536"/>
            <a:ext cx="9144000" cy="13966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4"/>
            <a:ext cx="2512855" cy="66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828800" y="1"/>
            <a:ext cx="6400800" cy="135172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(525) </a:t>
            </a:r>
            <a:r>
              <a:rPr lang="en-US" sz="3200" dirty="0"/>
              <a:t>not </a:t>
            </a:r>
            <a:r>
              <a:rPr lang="en-US" sz="3200" dirty="0" smtClean="0"/>
              <a:t>measurably </a:t>
            </a:r>
            <a:r>
              <a:rPr lang="en-US" sz="3200" dirty="0"/>
              <a:t>different </a:t>
            </a:r>
            <a:r>
              <a:rPr lang="en-US" sz="3200" dirty="0" smtClean="0"/>
              <a:t>than </a:t>
            </a:r>
            <a:r>
              <a:rPr lang="en-US" sz="3200" dirty="0"/>
              <a:t>in 10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514600" y="3047999"/>
            <a:ext cx="6132814" cy="400110"/>
          </a:xfrm>
          <a:prstGeom prst="rect">
            <a:avLst/>
          </a:prstGeom>
          <a:noFill/>
          <a:ln w="3175">
            <a:solidFill>
              <a:schemeClr val="accent3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endParaRPr lang="en-US" sz="2000" dirty="0">
              <a:latin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371600" y="5715000"/>
            <a:ext cx="1981200" cy="984885"/>
            <a:chOff x="6096000" y="5791200"/>
            <a:chExt cx="1981200" cy="984885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5698" name="Picture 2"/>
          <p:cNvPicPr>
            <a:picLocks noChangeAspect="1" noChangeArrowheads="1"/>
          </p:cNvPicPr>
          <p:nvPr/>
        </p:nvPicPr>
        <p:blipFill>
          <a:blip r:embed="rId5" cstate="print"/>
          <a:srcRect l="23681" t="37500" r="26907" b="41129"/>
          <a:stretch>
            <a:fillRect/>
          </a:stretch>
        </p:blipFill>
        <p:spPr bwMode="auto">
          <a:xfrm>
            <a:off x="2256503" y="1642564"/>
            <a:ext cx="6400800" cy="156332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197522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518382" y="1334584"/>
            <a:ext cx="5832663" cy="11028248"/>
            <a:chOff x="2518382" y="1334584"/>
            <a:chExt cx="5832663" cy="11028248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29717" t="5444" r="39384" b="8984"/>
            <a:stretch>
              <a:fillRect/>
            </a:stretch>
          </p:blipFill>
          <p:spPr bwMode="auto">
            <a:xfrm>
              <a:off x="2528889" y="1334584"/>
              <a:ext cx="5757861" cy="9004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9247" t="48047" r="38604" b="30452"/>
            <a:stretch>
              <a:fillRect/>
            </a:stretch>
          </p:blipFill>
          <p:spPr bwMode="auto">
            <a:xfrm>
              <a:off x="2518382" y="10160004"/>
              <a:ext cx="5832663" cy="2202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" name="Rectangle 35"/>
          <p:cNvSpPr/>
          <p:nvPr/>
        </p:nvSpPr>
        <p:spPr>
          <a:xfrm>
            <a:off x="2969" y="1"/>
            <a:ext cx="9144000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5334002"/>
            <a:ext cx="9144000" cy="16001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070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14"/>
            <a:ext cx="2512855" cy="6694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057400" y="1"/>
            <a:ext cx="6096000" cy="135172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U.S. average </a:t>
            </a:r>
            <a:r>
              <a:rPr lang="en-US" sz="3200" dirty="0" smtClean="0"/>
              <a:t>score (525) </a:t>
            </a:r>
            <a:r>
              <a:rPr lang="en-US" sz="3200" dirty="0"/>
              <a:t>higher than </a:t>
            </a:r>
            <a:r>
              <a:rPr lang="en-US" sz="3200" dirty="0" smtClean="0"/>
              <a:t>in </a:t>
            </a:r>
            <a:r>
              <a:rPr lang="en-US" sz="3200" dirty="0"/>
              <a:t>33 education </a:t>
            </a:r>
            <a:r>
              <a:rPr lang="en-US" sz="3200" dirty="0" smtClean="0"/>
              <a:t>systems</a:t>
            </a:r>
            <a:endParaRPr lang="en-US" sz="3200" dirty="0"/>
          </a:p>
        </p:txBody>
      </p:sp>
      <p:grpSp>
        <p:nvGrpSpPr>
          <p:cNvPr id="24" name="Group 23"/>
          <p:cNvGrpSpPr/>
          <p:nvPr/>
        </p:nvGrpSpPr>
        <p:grpSpPr>
          <a:xfrm>
            <a:off x="1371600" y="5715000"/>
            <a:ext cx="1981200" cy="984885"/>
            <a:chOff x="6096000" y="5791200"/>
            <a:chExt cx="1981200" cy="984885"/>
          </a:xfrm>
        </p:grpSpPr>
        <p:sp>
          <p:nvSpPr>
            <p:cNvPr id="25" name="TextBox 7"/>
            <p:cNvSpPr txBox="1">
              <a:spLocks noChangeArrowheads="1"/>
            </p:cNvSpPr>
            <p:nvPr/>
          </p:nvSpPr>
          <p:spPr bwMode="auto">
            <a:xfrm>
              <a:off x="6248400" y="5791200"/>
              <a:ext cx="18288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Higher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Not measurably different than U.S.</a:t>
              </a:r>
            </a:p>
            <a:p>
              <a:pPr eaLnBrk="0" hangingPunct="0">
                <a:spcAft>
                  <a:spcPts val="600"/>
                </a:spcAft>
              </a:pPr>
              <a:r>
                <a:rPr lang="en-US" sz="1200" dirty="0" smtClean="0">
                  <a:cs typeface="Times New Roman" pitchFamily="18" charset="0"/>
                </a:rPr>
                <a:t>Lower than U.S.</a:t>
              </a:r>
              <a:endParaRPr lang="en-US" sz="1200" dirty="0">
                <a:cs typeface="Times New Roman" pitchFamily="18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6096000" y="5791204"/>
              <a:ext cx="1600200" cy="984881"/>
              <a:chOff x="6096000" y="5791204"/>
              <a:chExt cx="1600200" cy="984881"/>
            </a:xfrm>
          </p:grpSpPr>
          <p:sp>
            <p:nvSpPr>
              <p:cNvPr id="27" name="Rectangle 4"/>
              <p:cNvSpPr>
                <a:spLocks noChangeArrowheads="1"/>
              </p:cNvSpPr>
              <p:nvPr/>
            </p:nvSpPr>
            <p:spPr bwMode="auto">
              <a:xfrm>
                <a:off x="6183525" y="5892485"/>
                <a:ext cx="83853" cy="89645"/>
              </a:xfrm>
              <a:prstGeom prst="rect">
                <a:avLst/>
              </a:prstGeom>
              <a:solidFill>
                <a:srgbClr val="00B05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r>
                  <a:rPr lang="en-US" sz="1600" dirty="0" smtClean="0">
                    <a:latin typeface="+mn-lt"/>
                  </a:rPr>
                  <a:t> </a:t>
                </a:r>
                <a:endParaRPr lang="en-US" sz="1600" dirty="0">
                  <a:latin typeface="+mn-lt"/>
                </a:endParaRPr>
              </a:p>
            </p:txBody>
          </p:sp>
          <p:sp>
            <p:nvSpPr>
              <p:cNvPr id="28" name="Rectangle 5"/>
              <p:cNvSpPr>
                <a:spLocks noChangeArrowheads="1"/>
              </p:cNvSpPr>
              <p:nvPr/>
            </p:nvSpPr>
            <p:spPr bwMode="auto">
              <a:xfrm>
                <a:off x="6183461" y="6150323"/>
                <a:ext cx="83853" cy="82175"/>
              </a:xfrm>
              <a:prstGeom prst="rect">
                <a:avLst/>
              </a:prstGeom>
              <a:solidFill>
                <a:schemeClr val="tx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hangingPunct="0"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>
                <a:off x="6183461" y="6591832"/>
                <a:ext cx="83853" cy="82175"/>
              </a:xfrm>
              <a:prstGeom prst="rect">
                <a:avLst/>
              </a:prstGeom>
              <a:solidFill>
                <a:srgbClr val="00B0F0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600" dirty="0">
                  <a:latin typeface="+mn-lt"/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6096000" y="5791204"/>
                <a:ext cx="1600200" cy="984881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9" name="Rectangle 38"/>
          <p:cNvSpPr/>
          <p:nvPr/>
        </p:nvSpPr>
        <p:spPr>
          <a:xfrm>
            <a:off x="2512855" y="1295401"/>
            <a:ext cx="5783420" cy="4038600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97522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-8.33333E-7 -1.0312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1856509" y="2041566"/>
            <a:ext cx="6954982" cy="258288"/>
          </a:xfrm>
          <a:prstGeom prst="rect">
            <a:avLst/>
          </a:prstGeom>
          <a:solidFill>
            <a:srgbClr val="CCCCCC">
              <a:alpha val="58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752600" y="5715000"/>
            <a:ext cx="746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science score in 2011.</a:t>
            </a:r>
            <a:endParaRPr lang="en-US" sz="12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 txBox="1">
            <a:spLocks/>
          </p:cNvSpPr>
          <p:nvPr/>
        </p:nvSpPr>
        <p:spPr bwMode="auto">
          <a:xfrm>
            <a:off x="914399" y="0"/>
            <a:ext cx="73152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science scores of 4th-grade students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increased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/>
              <a:t>from 2007 to 2011 in 9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1889" y="2027710"/>
            <a:ext cx="1274618" cy="285998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aphicFrame>
        <p:nvGraphicFramePr>
          <p:cNvPr id="13" name="Chart 12"/>
          <p:cNvGraphicFramePr>
            <a:graphicFrameLocks/>
          </p:cNvGraphicFramePr>
          <p:nvPr/>
        </p:nvGraphicFramePr>
        <p:xfrm>
          <a:off x="-32810" y="1620202"/>
          <a:ext cx="9138045" cy="3921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14419986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752600" y="4876800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science score in 2011.</a:t>
            </a:r>
            <a:endParaRPr lang="en-US" sz="1200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76010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 bwMode="auto">
          <a:xfrm>
            <a:off x="914399" y="0"/>
            <a:ext cx="73152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science scores of 4th-grade students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decreased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/>
              <a:t>from 2007 to 2011 in 5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3243691"/>
              </p:ext>
            </p:extLst>
          </p:nvPr>
        </p:nvGraphicFramePr>
        <p:xfrm>
          <a:off x="-1" y="1981200"/>
          <a:ext cx="9144000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50562031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43000"/>
          </a:xfrm>
        </p:spPr>
        <p:txBody>
          <a:bodyPr/>
          <a:lstStyle/>
          <a:p>
            <a:r>
              <a:rPr lang="en-US" sz="3600" dirty="0" smtClean="0"/>
              <a:t>Participating states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976607" y="6364522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85800" y="1143000"/>
            <a:ext cx="7772400" cy="480060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SzPct val="135000"/>
              <a:buChar char="•"/>
              <a:defRPr sz="28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accent2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accent2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accent2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200">
                <a:solidFill>
                  <a:schemeClr val="accent2"/>
                </a:solidFill>
                <a:latin typeface="+mn-lt"/>
              </a:defRPr>
            </a:lvl9pPr>
          </a:lstStyle>
          <a:p>
            <a:r>
              <a:rPr lang="en-US" sz="1800" dirty="0" smtClean="0">
                <a:solidFill>
                  <a:schemeClr val="tx1"/>
                </a:solidFill>
              </a:rPr>
              <a:t>9 states participated as separate entities to obtain scores in PIRLS or TIMSS or both</a:t>
            </a: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endParaRPr lang="en-US" sz="1800" dirty="0" smtClean="0">
              <a:solidFill>
                <a:schemeClr val="tx1"/>
              </a:solidFill>
            </a:endParaRPr>
          </a:p>
          <a:p>
            <a:r>
              <a:rPr lang="en-US" sz="1800" dirty="0" smtClean="0">
                <a:solidFill>
                  <a:schemeClr val="tx1"/>
                </a:solidFill>
              </a:rPr>
              <a:t>Each participated as part of the nation and on its own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NCES funded participation at grade 8 of all states except Florida as part of a study to statistically link </a:t>
            </a:r>
            <a:r>
              <a:rPr lang="en-US" sz="1800" dirty="0">
                <a:solidFill>
                  <a:schemeClr val="tx1"/>
                </a:solidFill>
              </a:rPr>
              <a:t>NAEP (National Assessment of </a:t>
            </a:r>
            <a:r>
              <a:rPr lang="en-US" sz="1800" dirty="0" smtClean="0">
                <a:solidFill>
                  <a:schemeClr val="tx1"/>
                </a:solidFill>
              </a:rPr>
              <a:t>Educational </a:t>
            </a:r>
            <a:r>
              <a:rPr lang="en-US" sz="1800" dirty="0">
                <a:solidFill>
                  <a:schemeClr val="tx1"/>
                </a:solidFill>
              </a:rPr>
              <a:t>Progress</a:t>
            </a:r>
            <a:r>
              <a:rPr lang="en-US" sz="1800" dirty="0" smtClean="0">
                <a:solidFill>
                  <a:schemeClr val="tx1"/>
                </a:solidFill>
              </a:rPr>
              <a:t>) and TIMSS (Florida received other Education </a:t>
            </a:r>
            <a:r>
              <a:rPr lang="en-US" sz="1800" dirty="0">
                <a:solidFill>
                  <a:schemeClr val="tx1"/>
                </a:solidFill>
              </a:rPr>
              <a:t>D</a:t>
            </a:r>
            <a:r>
              <a:rPr lang="en-US" sz="1800" dirty="0" smtClean="0">
                <a:solidFill>
                  <a:schemeClr val="tx1"/>
                </a:solidFill>
              </a:rPr>
              <a:t>epartment funding)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455814"/>
              </p:ext>
            </p:extLst>
          </p:nvPr>
        </p:nvGraphicFramePr>
        <p:xfrm>
          <a:off x="685800" y="1823720"/>
          <a:ext cx="7772401" cy="251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825"/>
                <a:gridCol w="2564892"/>
                <a:gridCol w="318668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PIRLS</a:t>
                      </a:r>
                      <a:endParaRPr lang="en-US" sz="16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TIMSS</a:t>
                      </a:r>
                      <a:r>
                        <a:rPr lang="en-US" sz="1600" baseline="0" dirty="0" smtClean="0"/>
                        <a:t> grade 4</a:t>
                      </a:r>
                      <a:endParaRPr lang="en-US" sz="1600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TIMSS grade 8</a:t>
                      </a:r>
                      <a:endParaRPr lang="en-US" sz="1600" dirty="0"/>
                    </a:p>
                  </a:txBody>
                  <a:tcPr>
                    <a:solidFill>
                      <a:srgbClr val="10248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Florida</a:t>
                      </a:r>
                      <a:endParaRPr lang="en-US" sz="1500" dirty="0"/>
                    </a:p>
                  </a:txBody>
                  <a:tcP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Florida</a:t>
                      </a:r>
                    </a:p>
                    <a:p>
                      <a:r>
                        <a:rPr lang="en-US" sz="1500" dirty="0" smtClean="0"/>
                        <a:t>North Carolina</a:t>
                      </a:r>
                      <a:endParaRPr lang="en-US" sz="1500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Florida</a:t>
                      </a:r>
                    </a:p>
                    <a:p>
                      <a:r>
                        <a:rPr lang="en-US" sz="1500" dirty="0" smtClean="0"/>
                        <a:t>North Carolina</a:t>
                      </a:r>
                    </a:p>
                    <a:p>
                      <a:r>
                        <a:rPr lang="en-US" sz="1500" dirty="0" smtClean="0"/>
                        <a:t>Alabama</a:t>
                      </a:r>
                    </a:p>
                    <a:p>
                      <a:r>
                        <a:rPr lang="en-US" sz="1500" baseline="0" dirty="0" smtClean="0"/>
                        <a:t>California</a:t>
                      </a:r>
                    </a:p>
                    <a:p>
                      <a:r>
                        <a:rPr lang="en-US" sz="1500" baseline="0" dirty="0" smtClean="0"/>
                        <a:t>Colorado</a:t>
                      </a:r>
                    </a:p>
                    <a:p>
                      <a:r>
                        <a:rPr lang="en-US" sz="1500" baseline="0" dirty="0" smtClean="0"/>
                        <a:t>Connecticut</a:t>
                      </a:r>
                    </a:p>
                    <a:p>
                      <a:r>
                        <a:rPr lang="en-US" sz="1500" baseline="0" dirty="0" smtClean="0"/>
                        <a:t>Indiana</a:t>
                      </a:r>
                    </a:p>
                    <a:p>
                      <a:r>
                        <a:rPr lang="en-US" sz="1500" baseline="0" dirty="0" smtClean="0"/>
                        <a:t>Massachusetts</a:t>
                      </a:r>
                    </a:p>
                    <a:p>
                      <a:r>
                        <a:rPr lang="en-US" sz="1500" baseline="0" dirty="0" smtClean="0"/>
                        <a:t>Minnesota</a:t>
                      </a:r>
                      <a:endParaRPr lang="en-US" sz="1500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123121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" y="6169541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593272" y="3049831"/>
            <a:ext cx="7384477" cy="302969"/>
          </a:xfrm>
          <a:prstGeom prst="rect">
            <a:avLst/>
          </a:prstGeom>
          <a:solidFill>
            <a:srgbClr val="CCCCCC">
              <a:alpha val="58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828800" y="5786735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science score in 2011.</a:t>
            </a:r>
            <a:endParaRPr lang="en-US" sz="12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914399" y="0"/>
            <a:ext cx="73152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science scores of 8th-grade students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increased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/>
              <a:t>from 2007 to 2011 in 9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0218" y="3049831"/>
            <a:ext cx="1233055" cy="289113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graphicFrame>
        <p:nvGraphicFramePr>
          <p:cNvPr id="15" name="Chart 14"/>
          <p:cNvGraphicFramePr>
            <a:graphicFrameLocks/>
          </p:cNvGraphicFramePr>
          <p:nvPr/>
        </p:nvGraphicFramePr>
        <p:xfrm>
          <a:off x="-409972" y="1783079"/>
          <a:ext cx="9696198" cy="3786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520078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52600" y="5253335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r>
              <a:rPr lang="en-US" sz="1200" i="1" dirty="0" smtClean="0"/>
              <a:t>p </a:t>
            </a:r>
            <a:r>
              <a:rPr lang="en-US" sz="1200" dirty="0" smtClean="0"/>
              <a:t>&lt; .05. Change in average scores is significant.</a:t>
            </a:r>
          </a:p>
          <a:p>
            <a:r>
              <a:rPr lang="en-US" sz="1200" dirty="0" smtClean="0"/>
              <a:t>NOTE: Education systems ordered according to average science score in 2011.</a:t>
            </a:r>
            <a:endParaRPr lang="en-US" sz="12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914399" y="0"/>
            <a:ext cx="7315201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/>
              <a:t>Average science scores of 8th-grade students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</a:rPr>
              <a:t>decreased</a:t>
            </a:r>
            <a:r>
              <a:rPr lang="en-US" sz="3200" dirty="0" smtClean="0">
                <a:solidFill>
                  <a:srgbClr val="00B050"/>
                </a:solidFill>
              </a:rPr>
              <a:t> </a:t>
            </a:r>
            <a:r>
              <a:rPr lang="en-US" sz="3200" dirty="0" smtClean="0"/>
              <a:t>from 2007 to 2011 in 7 education systems</a:t>
            </a:r>
            <a:endParaRPr lang="en-US" sz="3200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2469A"/>
              </a:solidFill>
            </a:endParaRPr>
          </a:p>
        </p:txBody>
      </p:sp>
      <p:graphicFrame>
        <p:nvGraphicFramePr>
          <p:cNvPr id="8" name="Chart 7"/>
          <p:cNvGraphicFramePr>
            <a:graphicFrameLocks/>
          </p:cNvGraphicFramePr>
          <p:nvPr/>
        </p:nvGraphicFramePr>
        <p:xfrm>
          <a:off x="0" y="1857375"/>
          <a:ext cx="8815388" cy="3257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1164821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76200"/>
            <a:ext cx="8610600" cy="12192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TIMSS international </a:t>
            </a:r>
            <a:r>
              <a:rPr lang="en-US" sz="3200" dirty="0">
                <a:solidFill>
                  <a:schemeClr val="tx1"/>
                </a:solidFill>
              </a:rPr>
              <a:t>science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benchmarks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03610" y="637289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89125"/>
            <a:ext cx="7772400" cy="360680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7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0940622"/>
              </p:ext>
            </p:extLst>
          </p:nvPr>
        </p:nvGraphicFramePr>
        <p:xfrm>
          <a:off x="685801" y="1343025"/>
          <a:ext cx="7772400" cy="4709160"/>
        </p:xfrm>
        <a:graphic>
          <a:graphicData uri="http://schemas.openxmlformats.org/drawingml/2006/table">
            <a:tbl>
              <a:tblPr firstRow="1" bandRow="1"/>
              <a:tblGrid>
                <a:gridCol w="1961260"/>
                <a:gridCol w="2832931"/>
                <a:gridCol w="2978209"/>
              </a:tblGrid>
              <a:tr h="4463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en-US" sz="2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A2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Grade 4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A26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Grade 8</a:t>
                      </a:r>
                      <a:endParaRPr lang="en-US" sz="2400" b="1" kern="1200" dirty="0">
                        <a:solidFill>
                          <a:schemeClr val="bg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0A260"/>
                    </a:solidFill>
                  </a:tcPr>
                </a:tc>
              </a:tr>
              <a:tr h="12052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Advanced (625)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can apply knowledge and understanding of scientific processes and relationships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and show some knowledge of the process of scientific inquiry.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communicate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an understanding of complex and abstract concepts in biology, chemistry, physics, and earth science.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</a:tr>
              <a:tr h="11277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High (550)</a:t>
                      </a:r>
                    </a:p>
                    <a:p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apply their knowledge and understanding of the sciences to explain phenomena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in everyday and abstract contexts.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demonstrate understanding of concepts related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to science cycles, systems, and principles.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</a:tr>
              <a:tr h="8505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Intermediate (475)</a:t>
                      </a:r>
                    </a:p>
                    <a:p>
                      <a:endParaRPr lang="en-US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have basic knowledge and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understanding of practical situations in the sciences. 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recognize and apply their understanding of basic scientific knowledge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in various contexts.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F0EA"/>
                    </a:solidFill>
                  </a:tcPr>
                </a:tc>
              </a:tr>
              <a:tr h="7588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dirty="0" smtClean="0">
                          <a:latin typeface="Arial" pitchFamily="34" charset="0"/>
                          <a:cs typeface="Arial" pitchFamily="34" charset="0"/>
                        </a:rPr>
                        <a:t>Low (400)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have some elementary knowledge of life science and physical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science.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i="0" dirty="0" smtClean="0">
                          <a:latin typeface="Arial" pitchFamily="34" charset="0"/>
                          <a:cs typeface="Arial" pitchFamily="34" charset="0"/>
                        </a:rPr>
                        <a:t>Students can recognize</a:t>
                      </a:r>
                      <a:r>
                        <a:rPr lang="en-US" sz="1500" i="0" baseline="0" dirty="0" smtClean="0">
                          <a:latin typeface="Arial" pitchFamily="34" charset="0"/>
                          <a:cs typeface="Arial" pitchFamily="34" charset="0"/>
                        </a:rPr>
                        <a:t> some basic facts from the life and physical sciences.</a:t>
                      </a:r>
                      <a:endParaRPr lang="en-US" sz="1500" i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E0D2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7150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60803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5198143"/>
              </p:ext>
            </p:extLst>
          </p:nvPr>
        </p:nvGraphicFramePr>
        <p:xfrm>
          <a:off x="1178040" y="1600200"/>
          <a:ext cx="6858000" cy="3677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999083" y="6381750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1371600" y="5496580"/>
            <a:ext cx="7162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All U.S</a:t>
            </a:r>
            <a:r>
              <a:rPr lang="en-US" sz="1200" dirty="0">
                <a:latin typeface="Arial" charset="0"/>
              </a:rPr>
              <a:t>. </a:t>
            </a:r>
            <a:r>
              <a:rPr lang="en-US" sz="1200" dirty="0" smtClean="0">
                <a:latin typeface="Arial" charset="0"/>
              </a:rPr>
              <a:t>percentages are </a:t>
            </a:r>
            <a:r>
              <a:rPr lang="en-US" sz="1200" dirty="0">
                <a:latin typeface="Arial" charset="0"/>
              </a:rPr>
              <a:t>significantly </a:t>
            </a:r>
            <a:r>
              <a:rPr lang="en-US" sz="1200" dirty="0" smtClean="0">
                <a:latin typeface="Arial" charset="0"/>
              </a:rPr>
              <a:t>higher than the corresponding </a:t>
            </a:r>
            <a:r>
              <a:rPr lang="en-US" sz="1200" dirty="0">
                <a:latin typeface="Arial" charset="0"/>
              </a:rPr>
              <a:t>TIMSS international median </a:t>
            </a:r>
            <a:r>
              <a:rPr lang="en-US" sz="1200" dirty="0" smtClean="0">
                <a:latin typeface="Arial" charset="0"/>
              </a:rPr>
              <a:t>at the .05 level of statistical significance.</a:t>
            </a:r>
            <a:endParaRPr lang="en-US" sz="1200" dirty="0">
              <a:latin typeface="Arial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914400" y="0"/>
            <a:ext cx="7315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Percentages of U.S. 4th-graders reaching TIMSS science benchmarks were higher than international medians in 2011</a:t>
            </a:r>
            <a:endParaRPr lang="en-US" sz="3200" i="1" dirty="0">
              <a:solidFill>
                <a:schemeClr val="tx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76412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745300" y="4065319"/>
            <a:ext cx="1429863" cy="271153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750251" y="4722420"/>
            <a:ext cx="1424914" cy="251361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057399" y="5558135"/>
            <a:ext cx="6798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64</a:t>
            </a:fld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5759116" y="2667000"/>
            <a:ext cx="2394284" cy="838200"/>
            <a:chOff x="5759116" y="2159889"/>
            <a:chExt cx="2394284" cy="838200"/>
          </a:xfrm>
        </p:grpSpPr>
        <p:sp>
          <p:nvSpPr>
            <p:cNvPr id="14" name="Rectangle 13"/>
            <p:cNvSpPr/>
            <p:nvPr/>
          </p:nvSpPr>
          <p:spPr>
            <a:xfrm>
              <a:off x="5759116" y="2256498"/>
              <a:ext cx="108284" cy="109728"/>
            </a:xfrm>
            <a:prstGeom prst="rect">
              <a:avLst/>
            </a:prstGeom>
            <a:solidFill>
              <a:srgbClr val="28513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759116" y="2561298"/>
              <a:ext cx="108284" cy="109728"/>
            </a:xfrm>
            <a:prstGeom prst="rect">
              <a:avLst/>
            </a:prstGeom>
            <a:solidFill>
              <a:srgbClr val="93CA9E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5867400" y="2159889"/>
              <a:ext cx="2286000" cy="8382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.05)</a:t>
              </a:r>
            </a:p>
            <a:p>
              <a:pPr>
                <a:spcAft>
                  <a:spcPts val="600"/>
                </a:spcAft>
              </a:pPr>
              <a:endParaRPr lang="en-US" sz="1400" dirty="0">
                <a:cs typeface="Times New Roman" pitchFamily="18" charset="0"/>
              </a:endParaRPr>
            </a:p>
          </p:txBody>
        </p:sp>
      </p:grp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" y="152400"/>
            <a:ext cx="790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8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974340" y="-152400"/>
            <a:ext cx="8093460" cy="17526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Three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systems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had higher percentages of 4th-grade students reaching </a:t>
            </a:r>
            <a:r>
              <a:rPr lang="en-US" sz="3200" i="1" dirty="0">
                <a:solidFill>
                  <a:schemeClr val="tx1"/>
                </a:solidFill>
                <a:cs typeface="Arial" pitchFamily="34" charset="0"/>
              </a:rPr>
              <a:t>Advanced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than the U.S.</a:t>
            </a:r>
            <a:endParaRPr lang="en-US" sz="3200" dirty="0"/>
          </a:p>
        </p:txBody>
      </p:sp>
      <p:sp>
        <p:nvSpPr>
          <p:cNvPr id="15" name="Rectangle 14"/>
          <p:cNvSpPr/>
          <p:nvPr/>
        </p:nvSpPr>
        <p:spPr>
          <a:xfrm>
            <a:off x="745299" y="3412176"/>
            <a:ext cx="1429865" cy="286987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26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3513629"/>
              </p:ext>
            </p:extLst>
          </p:nvPr>
        </p:nvGraphicFramePr>
        <p:xfrm>
          <a:off x="0" y="1600199"/>
          <a:ext cx="9144000" cy="4056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8181299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4615723"/>
              </p:ext>
            </p:extLst>
          </p:nvPr>
        </p:nvGraphicFramePr>
        <p:xfrm>
          <a:off x="723900" y="1578321"/>
          <a:ext cx="76962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 bwMode="auto">
          <a:xfrm>
            <a:off x="914400" y="0"/>
            <a:ext cx="7315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Percentages of U.S. 8th-graders reaching TIMSS science benchmarks were higher than international medians in 2011</a:t>
            </a:r>
            <a:endParaRPr lang="en-US" sz="3200" i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899719" y="5808719"/>
            <a:ext cx="6096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</a:t>
            </a:r>
            <a:r>
              <a:rPr lang="en-US" sz="1200" dirty="0">
                <a:latin typeface="Arial" charset="0"/>
              </a:rPr>
              <a:t>All U.S. percentages are significantly higher than the corresponding TIMSS international median at the .05 level of statistical significance.</a:t>
            </a:r>
          </a:p>
        </p:txBody>
      </p:sp>
    </p:spTree>
    <p:extLst>
      <p:ext uri="{BB962C8B-B14F-4D97-AF65-F5344CB8AC3E}">
        <p14:creationId xmlns:p14="http://schemas.microsoft.com/office/powerpoint/2010/main" val="356954767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38544" y="1465905"/>
            <a:ext cx="1288473" cy="141221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151647" y="2227907"/>
            <a:ext cx="1275372" cy="141220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2" name="Rectangle 21"/>
          <p:cNvSpPr/>
          <p:nvPr/>
        </p:nvSpPr>
        <p:spPr>
          <a:xfrm>
            <a:off x="138065" y="2438400"/>
            <a:ext cx="1288953" cy="124691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3" name="Rectangle 22"/>
          <p:cNvSpPr/>
          <p:nvPr/>
        </p:nvSpPr>
        <p:spPr>
          <a:xfrm>
            <a:off x="138065" y="2607198"/>
            <a:ext cx="1288954" cy="122147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4" name="Rectangle 23"/>
          <p:cNvSpPr/>
          <p:nvPr/>
        </p:nvSpPr>
        <p:spPr>
          <a:xfrm>
            <a:off x="189369" y="3367892"/>
            <a:ext cx="1237650" cy="123453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5" name="Rectangle 24"/>
          <p:cNvSpPr/>
          <p:nvPr/>
        </p:nvSpPr>
        <p:spPr>
          <a:xfrm>
            <a:off x="151645" y="3764787"/>
            <a:ext cx="1275373" cy="128340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/>
          <a:p>
            <a:endParaRPr lang="en-US" sz="1100" dirty="0"/>
          </a:p>
        </p:txBody>
      </p:sp>
      <p:sp>
        <p:nvSpPr>
          <p:cNvPr id="26" name="Rectangle 25"/>
          <p:cNvSpPr/>
          <p:nvPr/>
        </p:nvSpPr>
        <p:spPr>
          <a:xfrm>
            <a:off x="225583" y="4495800"/>
            <a:ext cx="1201436" cy="131618"/>
          </a:xfrm>
          <a:prstGeom prst="rect">
            <a:avLst/>
          </a:prstGeom>
          <a:solidFill>
            <a:srgbClr val="FFFF99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1707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123825"/>
            <a:ext cx="84772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051281" y="6244654"/>
            <a:ext cx="6943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Arial" charset="0"/>
              </a:rPr>
              <a:t>NOTE: Education systems with lower percentages of students reaching the </a:t>
            </a:r>
            <a:r>
              <a:rPr lang="en-US" sz="1200" i="1" dirty="0" smtClean="0">
                <a:latin typeface="Arial" charset="0"/>
              </a:rPr>
              <a:t>Advanced</a:t>
            </a:r>
            <a:r>
              <a:rPr lang="en-US" sz="1200" dirty="0" smtClean="0">
                <a:latin typeface="Arial" charset="0"/>
              </a:rPr>
              <a:t> benchmark than the percentage of U.S. students reaching the </a:t>
            </a:r>
            <a:r>
              <a:rPr lang="en-US" sz="1200" i="1" dirty="0" smtClean="0">
                <a:latin typeface="Arial" charset="0"/>
              </a:rPr>
              <a:t>Advanced </a:t>
            </a:r>
            <a:r>
              <a:rPr lang="en-US" sz="1200" dirty="0" smtClean="0">
                <a:latin typeface="Arial" charset="0"/>
              </a:rPr>
              <a:t>benchmark are not included in figure.</a:t>
            </a: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66</a:t>
            </a:fld>
            <a:endParaRPr lang="en-US" dirty="0"/>
          </a:p>
        </p:txBody>
      </p:sp>
      <p:sp>
        <p:nvSpPr>
          <p:cNvPr id="18" name="TextBox 3"/>
          <p:cNvSpPr txBox="1"/>
          <p:nvPr/>
        </p:nvSpPr>
        <p:spPr>
          <a:xfrm>
            <a:off x="6248400" y="4114800"/>
            <a:ext cx="1905000" cy="762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>
              <a:cs typeface="Times New Roman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134524" y="2648126"/>
            <a:ext cx="2419350" cy="838200"/>
            <a:chOff x="6115050" y="2362200"/>
            <a:chExt cx="2419350" cy="838200"/>
          </a:xfrm>
        </p:grpSpPr>
        <p:sp>
          <p:nvSpPr>
            <p:cNvPr id="10" name="Rectangle 9"/>
            <p:cNvSpPr/>
            <p:nvPr/>
          </p:nvSpPr>
          <p:spPr>
            <a:xfrm>
              <a:off x="6115050" y="2457935"/>
              <a:ext cx="108284" cy="109728"/>
            </a:xfrm>
            <a:prstGeom prst="rect">
              <a:avLst/>
            </a:prstGeom>
            <a:solidFill>
              <a:srgbClr val="285130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15050" y="2753210"/>
              <a:ext cx="108284" cy="109728"/>
            </a:xfrm>
            <a:prstGeom prst="rect">
              <a:avLst/>
            </a:prstGeom>
            <a:solidFill>
              <a:srgbClr val="93CA9E"/>
            </a:soli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6248400" y="2362200"/>
              <a:ext cx="2286000" cy="838200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sz="1400" dirty="0" smtClean="0">
                  <a:cs typeface="Times New Roman" pitchFamily="18" charset="0"/>
                </a:rPr>
                <a:t>Higher than U.S. (</a:t>
              </a:r>
              <a:r>
                <a:rPr lang="en-US" sz="1400" i="1" dirty="0" smtClean="0">
                  <a:cs typeface="Times New Roman" pitchFamily="18" charset="0"/>
                </a:rPr>
                <a:t>p</a:t>
              </a:r>
              <a:r>
                <a:rPr lang="en-US" sz="1400" dirty="0" smtClean="0">
                  <a:cs typeface="Times New Roman" pitchFamily="18" charset="0"/>
                </a:rPr>
                <a:t>  &lt; .05)</a:t>
              </a:r>
            </a:p>
            <a:p>
              <a:pPr>
                <a:spcAft>
                  <a:spcPts val="600"/>
                </a:spcAft>
              </a:pPr>
              <a:r>
                <a:rPr lang="en-US" sz="1400" dirty="0">
                  <a:cs typeface="Times New Roman" pitchFamily="18" charset="0"/>
                </a:rPr>
                <a:t>Not measurably different than U.S. (</a:t>
              </a:r>
              <a:r>
                <a:rPr lang="en-US" sz="1400" i="1" dirty="0">
                  <a:cs typeface="Times New Roman" pitchFamily="18" charset="0"/>
                </a:rPr>
                <a:t>p</a:t>
              </a:r>
              <a:r>
                <a:rPr lang="en-US" sz="1400" dirty="0">
                  <a:cs typeface="Times New Roman" pitchFamily="18" charset="0"/>
                </a:rPr>
                <a:t>  &lt;  .05</a:t>
              </a:r>
              <a:r>
                <a:rPr lang="en-US" sz="1400" dirty="0" smtClean="0">
                  <a:cs typeface="Times New Roman" pitchFamily="18" charset="0"/>
                </a:rPr>
                <a:t>)</a:t>
              </a:r>
              <a:endParaRPr lang="en-US" sz="1400" dirty="0">
                <a:cs typeface="Times New Roman" pitchFamily="18" charset="0"/>
              </a:endParaRPr>
            </a:p>
          </p:txBody>
        </p:sp>
      </p:grp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0" y="-204788"/>
            <a:ext cx="8229600" cy="16002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Twelve </a:t>
            </a:r>
            <a:r>
              <a:rPr lang="en-US" sz="3200" dirty="0" smtClean="0">
                <a:solidFill>
                  <a:schemeClr val="tx1"/>
                </a:solidFill>
                <a:cs typeface="Arial" pitchFamily="34" charset="0"/>
              </a:rPr>
              <a:t>systems 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had higher percentages of 8th-graders reaching </a:t>
            </a:r>
            <a:r>
              <a:rPr lang="en-US" sz="3200" i="1" dirty="0">
                <a:solidFill>
                  <a:schemeClr val="tx1"/>
                </a:solidFill>
                <a:cs typeface="Arial" pitchFamily="34" charset="0"/>
              </a:rPr>
              <a:t>Advanced</a:t>
            </a:r>
            <a:r>
              <a:rPr lang="en-US" sz="3200" dirty="0">
                <a:solidFill>
                  <a:schemeClr val="tx1"/>
                </a:solidFill>
                <a:cs typeface="Arial" pitchFamily="34" charset="0"/>
              </a:rPr>
              <a:t> than the U.S.</a:t>
            </a:r>
            <a:endParaRPr lang="en-US" sz="3200" i="1" dirty="0"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36469" y="4695154"/>
            <a:ext cx="1190550" cy="126227"/>
          </a:xfrm>
          <a:prstGeom prst="rect">
            <a:avLst/>
          </a:prstGeom>
          <a:solidFill>
            <a:srgbClr val="FFFF00"/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5230085"/>
              </p:ext>
            </p:extLst>
          </p:nvPr>
        </p:nvGraphicFramePr>
        <p:xfrm>
          <a:off x="-990600" y="1066799"/>
          <a:ext cx="10134600" cy="5201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579314707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dirty="0" smtClean="0"/>
              <a:t>Summary of change in average U.S. scores over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72819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67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503026"/>
              </p:ext>
            </p:extLst>
          </p:nvPr>
        </p:nvGraphicFramePr>
        <p:xfrm>
          <a:off x="1600200" y="966676"/>
          <a:ext cx="5657850" cy="1790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5950"/>
                <a:gridCol w="1885950"/>
                <a:gridCol w="1885950"/>
              </a:tblGrid>
              <a:tr h="876300">
                <a:tc>
                  <a:txBody>
                    <a:bodyPr/>
                    <a:lstStyle/>
                    <a:p>
                      <a:r>
                        <a:rPr lang="en-US" dirty="0" smtClean="0"/>
                        <a:t>PIRLS </a:t>
                      </a:r>
                    </a:p>
                    <a:p>
                      <a:r>
                        <a:rPr lang="en-US" dirty="0" smtClean="0"/>
                        <a:t>Reading</a:t>
                      </a:r>
                    </a:p>
                    <a:p>
                      <a:r>
                        <a:rPr lang="en-US" dirty="0" smtClean="0"/>
                        <a:t>2006-2011</a:t>
                      </a:r>
                      <a:endParaRPr lang="en-US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TIMSS</a:t>
                      </a:r>
                    </a:p>
                    <a:p>
                      <a:r>
                        <a:rPr lang="en-US" dirty="0" smtClean="0"/>
                        <a:t>Mathematics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2007-2011</a:t>
                      </a:r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TIMSS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r>
                        <a:rPr lang="en-US" dirty="0" smtClean="0"/>
                        <a:t>Science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2007-2011</a:t>
                      </a:r>
                    </a:p>
                  </a:txBody>
                  <a:tcPr/>
                </a:tc>
              </a:tr>
              <a:tr h="8763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8B5A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820941"/>
              </p:ext>
            </p:extLst>
          </p:nvPr>
        </p:nvGraphicFramePr>
        <p:xfrm>
          <a:off x="1558831" y="3124498"/>
          <a:ext cx="5080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0000"/>
                <a:gridCol w="2540000"/>
              </a:tblGrid>
              <a:tr h="914400">
                <a:tc>
                  <a:txBody>
                    <a:bodyPr/>
                    <a:lstStyle/>
                    <a:p>
                      <a:r>
                        <a:rPr lang="en-US" dirty="0" smtClean="0"/>
                        <a:t>TIMSS</a:t>
                      </a:r>
                    </a:p>
                    <a:p>
                      <a:r>
                        <a:rPr lang="en-US" dirty="0" smtClean="0"/>
                        <a:t>Mathematics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2007-2011</a:t>
                      </a:r>
                    </a:p>
                  </a:txBody>
                  <a:tcPr>
                    <a:solidFill>
                      <a:srgbClr val="10248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TIMSS</a:t>
                      </a:r>
                    </a:p>
                    <a:p>
                      <a:r>
                        <a:rPr lang="en-US" dirty="0" smtClean="0"/>
                        <a:t>Science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2007-2011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A8C0F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Up Arrow 7"/>
          <p:cNvSpPr/>
          <p:nvPr/>
        </p:nvSpPr>
        <p:spPr>
          <a:xfrm>
            <a:off x="2272797" y="2057400"/>
            <a:ext cx="533400" cy="5334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4038600" y="2057400"/>
            <a:ext cx="533400" cy="5334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7403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3400" y="100226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Grade 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31242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Grade 8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322400" y="5297961"/>
            <a:ext cx="66045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Change over time in U.S. average scores was statistically significant.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2324100" y="5804875"/>
            <a:ext cx="6693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Change over time in U.S. average scores was not measurably different.</a:t>
            </a:r>
            <a:endParaRPr lang="en-US" sz="1600" dirty="0"/>
          </a:p>
        </p:txBody>
      </p:sp>
      <p:sp>
        <p:nvSpPr>
          <p:cNvPr id="18" name="Up Arrow 17"/>
          <p:cNvSpPr/>
          <p:nvPr/>
        </p:nvSpPr>
        <p:spPr>
          <a:xfrm>
            <a:off x="1495420" y="5187351"/>
            <a:ext cx="533400" cy="533400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Left-Right Arrow 18"/>
          <p:cNvSpPr/>
          <p:nvPr/>
        </p:nvSpPr>
        <p:spPr>
          <a:xfrm>
            <a:off x="5700713" y="2057401"/>
            <a:ext cx="1200150" cy="542925"/>
          </a:xfrm>
          <a:prstGeom prst="left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-Right Arrow 19"/>
          <p:cNvSpPr/>
          <p:nvPr/>
        </p:nvSpPr>
        <p:spPr>
          <a:xfrm>
            <a:off x="4781550" y="4252914"/>
            <a:ext cx="1200150" cy="542925"/>
          </a:xfrm>
          <a:prstGeom prst="left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Left-Right Arrow 20"/>
          <p:cNvSpPr/>
          <p:nvPr/>
        </p:nvSpPr>
        <p:spPr>
          <a:xfrm>
            <a:off x="2205038" y="4248151"/>
            <a:ext cx="1200150" cy="542925"/>
          </a:xfrm>
          <a:prstGeom prst="left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-Right Arrow 21"/>
          <p:cNvSpPr/>
          <p:nvPr/>
        </p:nvSpPr>
        <p:spPr>
          <a:xfrm>
            <a:off x="1138238" y="5724526"/>
            <a:ext cx="1200150" cy="542925"/>
          </a:xfrm>
          <a:prstGeom prst="left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03863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183880" cy="1051560"/>
          </a:xfrm>
        </p:spPr>
        <p:txBody>
          <a:bodyPr/>
          <a:lstStyle/>
          <a:p>
            <a:r>
              <a:rPr lang="en-US" sz="3600" dirty="0" smtClean="0"/>
              <a:t>For more information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09800"/>
            <a:ext cx="4648200" cy="3962400"/>
          </a:xfrm>
        </p:spPr>
        <p:txBody>
          <a:bodyPr numCol="1">
            <a:normAutofit fontScale="77500" lnSpcReduction="20000"/>
          </a:bodyPr>
          <a:lstStyle/>
          <a:p>
            <a:pPr algn="ctr">
              <a:lnSpc>
                <a:spcPct val="110000"/>
              </a:lnSpc>
              <a:buNone/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PIRLS at NCES: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en-US" sz="2600" dirty="0" smtClean="0">
                <a:solidFill>
                  <a:schemeClr val="tx1"/>
                </a:solidFill>
                <a:hlinkClick r:id="rId2"/>
              </a:rPr>
              <a:t>http://nces.ed.gov/surveys/pirls/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International Data Explorer:</a:t>
            </a:r>
          </a:p>
          <a:p>
            <a:pPr algn="ctr">
              <a:lnSpc>
                <a:spcPct val="110000"/>
              </a:lnSpc>
              <a:buNone/>
              <a:defRPr/>
            </a:pPr>
            <a:r>
              <a:rPr lang="en-US" sz="2600" dirty="0" smtClean="0">
                <a:solidFill>
                  <a:schemeClr val="tx1"/>
                </a:solidFill>
                <a:hlinkClick r:id="rId3"/>
              </a:rPr>
              <a:t>http://nces.ed.gov/surveys/pirls/idepirls/</a:t>
            </a:r>
            <a:r>
              <a:rPr lang="en-US" sz="2600" dirty="0" smtClean="0">
                <a:solidFill>
                  <a:schemeClr val="tx1"/>
                </a:solidFill>
              </a:rPr>
              <a:t> </a:t>
            </a:r>
          </a:p>
          <a:p>
            <a:pPr algn="ctr">
              <a:lnSpc>
                <a:spcPct val="110000"/>
              </a:lnSpc>
              <a:buNone/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endParaRPr lang="en-US" sz="2600" dirty="0" smtClean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Contact:</a:t>
            </a: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b="1" dirty="0" smtClean="0">
                <a:solidFill>
                  <a:schemeClr val="tx1"/>
                </a:solidFill>
              </a:rPr>
              <a:t>Sheila Thompson</a:t>
            </a: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NCES</a:t>
            </a: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dirty="0" smtClean="0">
                <a:solidFill>
                  <a:schemeClr val="tx1"/>
                </a:solidFill>
                <a:hlinkClick r:id="rId4"/>
              </a:rPr>
              <a:t>Sheila.Thompson@ed.gov</a:t>
            </a:r>
            <a:endParaRPr lang="en-US" sz="2600" dirty="0" smtClean="0">
              <a:solidFill>
                <a:schemeClr val="tx1"/>
              </a:solidFill>
            </a:endParaRPr>
          </a:p>
          <a:p>
            <a:pPr algn="ctr">
              <a:lnSpc>
                <a:spcPct val="110000"/>
              </a:lnSpc>
              <a:buNone/>
              <a:tabLst>
                <a:tab pos="1941513" algn="l"/>
              </a:tabLst>
              <a:defRPr/>
            </a:pPr>
            <a:r>
              <a:rPr lang="en-US" sz="2600" dirty="0" smtClean="0">
                <a:solidFill>
                  <a:schemeClr val="tx1"/>
                </a:solidFill>
              </a:rPr>
              <a:t>202-502-7425</a:t>
            </a:r>
          </a:p>
          <a:p>
            <a:pPr algn="ctr"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algn="ctr"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algn="ctr">
              <a:buNone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  <a:prstGeom prst="rect">
            <a:avLst/>
          </a:prstGeom>
        </p:spPr>
        <p:txBody>
          <a:bodyPr/>
          <a:lstStyle/>
          <a:p>
            <a:fld id="{4C246220-E29F-4A39-A004-8637397EB48D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5943600" y="1447800"/>
            <a:ext cx="1828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TIMSS</a:t>
            </a:r>
            <a:endParaRPr kumimoji="0" lang="en-US" sz="3400" b="1" i="0" u="none" strike="noStrike" kern="0" cap="none" spc="0" normalizeH="0" baseline="0" noProof="0" dirty="0">
              <a:ln>
                <a:solidFill>
                  <a:schemeClr val="accent2"/>
                </a:solidFill>
              </a:ln>
              <a:solidFill>
                <a:srgbClr val="008A3E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1524000" y="1447800"/>
            <a:ext cx="178308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PIRLS</a:t>
            </a:r>
            <a:endParaRPr kumimoji="0" lang="en-US" sz="3400" b="1" i="0" u="none" strike="noStrike" kern="0" cap="none" spc="0" normalizeH="0" baseline="0" noProof="0" dirty="0">
              <a:ln>
                <a:solidFill>
                  <a:srgbClr val="FF0000"/>
                </a:solidFill>
              </a:ln>
              <a:solidFill>
                <a:srgbClr val="F16B5D"/>
              </a:solidFill>
              <a:effectLst>
                <a:outerShdw blurRad="38100" dist="38100" dir="2700000" algn="tl">
                  <a:schemeClr val="tx1">
                    <a:alpha val="43000"/>
                  </a:scheme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800600" y="2209800"/>
            <a:ext cx="43434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TIMSS at NCES: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http://nces.ed.gov/timss/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International Data Explorer: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http://nces.ed.gov/timss/idetimss/</a:t>
            </a: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endParaRPr lang="en-US" sz="2200" kern="0" dirty="0" smtClean="0"/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Contact: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Stephen Provasnik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NCES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7"/>
              </a:rPr>
              <a:t>Stephen.Provasnik@ed.gov</a:t>
            </a:r>
            <a:endParaRPr kumimoji="0" lang="en-US" sz="2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202-502-7480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35000"/>
              <a:buFontTx/>
              <a:buChar char="•"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059069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U.S. national sample size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104" y="1835852"/>
            <a:ext cx="3657600" cy="360680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4th grade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370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12,726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9091" y="1848552"/>
            <a:ext cx="3657600" cy="4191000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4th grade 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369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12,569</a:t>
            </a:r>
          </a:p>
          <a:p>
            <a:pPr>
              <a:buNone/>
            </a:pPr>
            <a:endParaRPr lang="en-US" sz="22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1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8th grade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501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10,477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849091" y="1238952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TIMSS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752104" y="1238952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PIRLS</a:t>
            </a:r>
          </a:p>
        </p:txBody>
      </p:sp>
      <p:sp>
        <p:nvSpPr>
          <p:cNvPr id="8" name="Rectangle 7"/>
          <p:cNvSpPr/>
          <p:nvPr/>
        </p:nvSpPr>
        <p:spPr>
          <a:xfrm>
            <a:off x="752104" y="1223118"/>
            <a:ext cx="3657600" cy="4800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49091" y="1238952"/>
            <a:ext cx="3657600" cy="4800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U.S. state sample sizes</a:t>
            </a:r>
            <a:r>
              <a:rPr lang="en-US" sz="3600" b="0" dirty="0" smtClean="0">
                <a:solidFill>
                  <a:schemeClr val="tx1"/>
                </a:solidFill>
              </a:rPr>
              <a:t/>
            </a:r>
            <a:br>
              <a:rPr lang="en-US" sz="3600" b="0" dirty="0" smtClean="0">
                <a:solidFill>
                  <a:schemeClr val="tx1"/>
                </a:solidFill>
              </a:rPr>
            </a:br>
            <a:r>
              <a:rPr lang="en-US" sz="2400" b="0" dirty="0" smtClean="0">
                <a:solidFill>
                  <a:schemeClr val="tx1"/>
                </a:solidFill>
              </a:rPr>
              <a:t>(public schools only)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8660" y="1979221"/>
            <a:ext cx="3657600" cy="3432636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4th grade</a:t>
            </a:r>
          </a:p>
          <a:p>
            <a:pP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(FL)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77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2,598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2842" y="1981200"/>
            <a:ext cx="3657600" cy="4016828"/>
          </a:xfrm>
        </p:spPr>
        <p:txBody>
          <a:bodyPr/>
          <a:lstStyle/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4th grade </a:t>
            </a:r>
          </a:p>
          <a:p>
            <a:pP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(FL, NC)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46 – 77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1,792 – 2,661</a:t>
            </a:r>
            <a:endParaRPr lang="en-US" sz="10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10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8th grade</a:t>
            </a:r>
          </a:p>
          <a:p>
            <a:pPr>
              <a:buNone/>
            </a:pPr>
            <a:r>
              <a:rPr lang="en-US" sz="1400" dirty="0" smtClean="0">
                <a:solidFill>
                  <a:schemeClr val="tx1"/>
                </a:solidFill>
              </a:rPr>
              <a:t>(AL, CA, CO, CT, FL, IN, MA, MN, NC)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Schools: 53 – 82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Students: </a:t>
            </a:r>
          </a:p>
          <a:p>
            <a:pPr>
              <a:buNone/>
            </a:pPr>
            <a:r>
              <a:rPr lang="en-US" sz="2200" dirty="0" smtClean="0">
                <a:solidFill>
                  <a:schemeClr val="tx1"/>
                </a:solidFill>
              </a:rPr>
              <a:t>1,712 – 2,614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/>
          <a:p>
            <a:fld id="{4C246220-E29F-4A39-A004-8637397EB48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872842" y="1306781"/>
            <a:ext cx="3657600" cy="67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1" i="0" u="none" strike="noStrike" kern="0" cap="none" spc="0" normalizeH="0" baseline="0" noProof="0" dirty="0" smtClean="0">
                <a:ln>
                  <a:solidFill>
                    <a:schemeClr val="accent2"/>
                  </a:solidFill>
                </a:ln>
                <a:solidFill>
                  <a:srgbClr val="008A3E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TIMSS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65124"/>
            <a:ext cx="2051281" cy="69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 bwMode="auto">
          <a:xfrm>
            <a:off x="708660" y="1295400"/>
            <a:ext cx="3657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400" b="1" kern="0" dirty="0" smtClean="0">
                <a:ln>
                  <a:solidFill>
                    <a:srgbClr val="FF0000"/>
                  </a:solidFill>
                </a:ln>
                <a:solidFill>
                  <a:srgbClr val="F16B5D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latin typeface="+mj-lt"/>
                <a:ea typeface="+mj-ea"/>
                <a:cs typeface="+mj-cs"/>
              </a:rPr>
              <a:t>PIRLS</a:t>
            </a:r>
          </a:p>
        </p:txBody>
      </p:sp>
      <p:sp>
        <p:nvSpPr>
          <p:cNvPr id="8" name="Rectangle 7"/>
          <p:cNvSpPr/>
          <p:nvPr/>
        </p:nvSpPr>
        <p:spPr>
          <a:xfrm>
            <a:off x="704801" y="1306781"/>
            <a:ext cx="3657600" cy="48006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64926" y="1295400"/>
            <a:ext cx="3657600" cy="48006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295387"/>
            <a:ext cx="10210800" cy="7175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685802" y="3886200"/>
            <a:ext cx="7772400" cy="914400"/>
          </a:xfrm>
          <a:prstGeom prst="round2DiagRect">
            <a:avLst>
              <a:gd name="adj1" fmla="val 4405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READING</a:t>
            </a:r>
            <a:endParaRPr lang="en-US" sz="4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NCES-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CES-template1">
  <a:themeElements>
    <a:clrScheme name="NCES-template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1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Theme1">
  <a:themeElements>
    <a:clrScheme name="NCES-template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0A260"/>
      </a:accent1>
      <a:accent2>
        <a:srgbClr val="333399"/>
      </a:accent2>
      <a:accent3>
        <a:srgbClr val="FFFFFF"/>
      </a:accent3>
      <a:accent4>
        <a:srgbClr val="000000"/>
      </a:accent4>
      <a:accent5>
        <a:srgbClr val="B3CEB6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NCES-template1">
  <a:themeElements>
    <a:clrScheme name="NCES-template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1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Theme1">
  <a:themeElements>
    <a:clrScheme name="NCES-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NCES-template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NCES-template1">
  <a:themeElements>
    <a:clrScheme name="NCES-template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CES-template1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CES-template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CES-template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CES-template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50A260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3CEB6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22173</TotalTime>
  <Words>3373</Words>
  <Application>Microsoft Macintosh PowerPoint</Application>
  <PresentationFormat>On-screen Show (4:3)</PresentationFormat>
  <Paragraphs>662</Paragraphs>
  <Slides>68</Slides>
  <Notes>45</Notes>
  <HiddenSlides>0</HiddenSlides>
  <MMClips>0</MMClips>
  <ScaleCrop>false</ScaleCrop>
  <HeadingPairs>
    <vt:vector size="6" baseType="variant"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5" baseType="lpstr">
      <vt:lpstr>Theme1</vt:lpstr>
      <vt:lpstr>NCES-template1</vt:lpstr>
      <vt:lpstr>1_Theme1</vt:lpstr>
      <vt:lpstr>1_NCES-template1</vt:lpstr>
      <vt:lpstr>2_Theme1</vt:lpstr>
      <vt:lpstr>2_NCES-template1</vt:lpstr>
      <vt:lpstr>Photo Editor Photo</vt:lpstr>
      <vt:lpstr>Highlights from PIRLS and TIMSS 2011</vt:lpstr>
      <vt:lpstr>Overview</vt:lpstr>
      <vt:lpstr>What are…?</vt:lpstr>
      <vt:lpstr>PIRLS participating education systems  (in 4th grade)</vt:lpstr>
      <vt:lpstr>TIMSS participating education systems  (in either/both grades)</vt:lpstr>
      <vt:lpstr>Participating states</vt:lpstr>
      <vt:lpstr>U.S. national sample size</vt:lpstr>
      <vt:lpstr>U.S. state sample sizes (public schools only)</vt:lpstr>
      <vt:lpstr>READING</vt:lpstr>
      <vt:lpstr>PIRLS 2011 framework</vt:lpstr>
      <vt:lpstr>What is on the PIRLS assessment?</vt:lpstr>
      <vt:lpstr>What is on the PIRLS assessment?</vt:lpstr>
      <vt:lpstr>U.S. average score (556) higher than the PIRLS scale average (500)</vt:lpstr>
      <vt:lpstr>U.S. average score (556) lower than in 5 education systems</vt:lpstr>
      <vt:lpstr>U.S. average (556) not measurably different than in 7 education systems</vt:lpstr>
      <vt:lpstr>U.S. average score (556) higher than in 40 education systems</vt:lpstr>
      <vt:lpstr>Average reading scores of 4th-grade students increased from 2006 to 2011 in 13 education systems, including the U.S.</vt:lpstr>
      <vt:lpstr>Average reading scores of 4th-grade students decreased from 2006 to 2011 in 8 education systems </vt:lpstr>
      <vt:lpstr>PIRLS international reading benchmarks</vt:lpstr>
      <vt:lpstr>Percentages of U.S. 4th-grade students reaching PIRLS reading benchmarks were higher than international medians in 2011</vt:lpstr>
      <vt:lpstr>Two systems had higher percentages of 4th-grade students reaching Advanced than the U.S.</vt:lpstr>
      <vt:lpstr>MATHEMATICS</vt:lpstr>
      <vt:lpstr>TIMSS 2011 mathematics framework</vt:lpstr>
      <vt:lpstr>PowerPoint Presentation</vt:lpstr>
      <vt:lpstr>What is on the TIMSS mathematics assessment?</vt:lpstr>
      <vt:lpstr>What is on the TIMSS mathematics assessment?</vt:lpstr>
      <vt:lpstr>What is on the TIMSS mathematics assessment?</vt:lpstr>
      <vt:lpstr>U.S. average score (541) higher than the TIMSS scale average (500)</vt:lpstr>
      <vt:lpstr>U.S. average score (541) lower than in 8 education systems</vt:lpstr>
      <vt:lpstr>U.S. average (541) not measurably different than in 6 education systems</vt:lpstr>
      <vt:lpstr>U.S. average score (541) higher than in 42 education systems</vt:lpstr>
      <vt:lpstr>U.S. average score (509) higher than the TIMSS scale average (500)</vt:lpstr>
      <vt:lpstr>U.S. average score (509) lower than in 11 education systems</vt:lpstr>
      <vt:lpstr>U.S. average (509) not measurably different than in 12 education systems</vt:lpstr>
      <vt:lpstr>U.S. average score (509) higher than in 32 education systems</vt:lpstr>
      <vt:lpstr>Average mathematics scores of 4th-grade students increased from 2007 to 2011 in 12 education systems, including the U.S.</vt:lpstr>
      <vt:lpstr>Average mathematics scores of 8th-grade students increased from 2007 to 2011 in 10 education systems</vt:lpstr>
      <vt:lpstr>PowerPoint Presentation</vt:lpstr>
      <vt:lpstr>TIMSS international mathematics benchmarks</vt:lpstr>
      <vt:lpstr>Percentages of U.S. 4th-graders reaching TIMSS mathematics benchmarks were higher than international medians in 2011</vt:lpstr>
      <vt:lpstr>Seven systems had higher percentages of 4th-grade students reaching Advanced than the U.S.</vt:lpstr>
      <vt:lpstr>PowerPoint Presentation</vt:lpstr>
      <vt:lpstr>Eleven systems had higher percentages of 8th-graders reaching Advanced than the U.S.</vt:lpstr>
      <vt:lpstr>SCIENCE</vt:lpstr>
      <vt:lpstr>TIMSS 2011 science framework</vt:lpstr>
      <vt:lpstr>What is on the TIMSS science assessment?</vt:lpstr>
      <vt:lpstr>What is on the TIMSS science assessment?</vt:lpstr>
      <vt:lpstr>What is on the TIMSS science assessment?</vt:lpstr>
      <vt:lpstr>What is on the TIMSS science assessment?</vt:lpstr>
      <vt:lpstr>U.S. average score (544) higher than the TIMSS scale average (500)</vt:lpstr>
      <vt:lpstr>U.S. average score (544) lower than in 6 education systems</vt:lpstr>
      <vt:lpstr>U.S. average (544) not measurably different than in 3 education systems</vt:lpstr>
      <vt:lpstr>U.S. average score (544) higher than in 47 education systems</vt:lpstr>
      <vt:lpstr>U.S. average score (525) higher than the TIMSS scale average (500)</vt:lpstr>
      <vt:lpstr>U.S. average score (525) lower than in 12 education systems</vt:lpstr>
      <vt:lpstr>U.S. average (525) not measurably different than in 10 education systems</vt:lpstr>
      <vt:lpstr>U.S. average score (525) higher than in 33 education systems</vt:lpstr>
      <vt:lpstr>PowerPoint Presentation</vt:lpstr>
      <vt:lpstr>PowerPoint Presentation</vt:lpstr>
      <vt:lpstr>PowerPoint Presentation</vt:lpstr>
      <vt:lpstr>PowerPoint Presentation</vt:lpstr>
      <vt:lpstr>TIMSS international science benchmarks</vt:lpstr>
      <vt:lpstr>PowerPoint Presentation</vt:lpstr>
      <vt:lpstr>Three systems had higher percentages of 4th-grade students reaching Advanced than the U.S.</vt:lpstr>
      <vt:lpstr>PowerPoint Presentation</vt:lpstr>
      <vt:lpstr>Twelve systems had higher percentages of 8th-graders reaching Advanced than the U.S.</vt:lpstr>
      <vt:lpstr>Summary of change in average U.S. scores over time</vt:lpstr>
      <vt:lpstr>For more information</vt:lpstr>
    </vt:vector>
  </TitlesOfParts>
  <Company>American Institutes for Research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RELEASE</dc:title>
  <dc:creator>irouse</dc:creator>
  <cp:lastModifiedBy>Jodi J. Haney</cp:lastModifiedBy>
  <cp:revision>1158</cp:revision>
  <dcterms:created xsi:type="dcterms:W3CDTF">2012-07-13T15:54:32Z</dcterms:created>
  <dcterms:modified xsi:type="dcterms:W3CDTF">2013-03-06T03:10:10Z</dcterms:modified>
</cp:coreProperties>
</file>